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2"/>
  </p:notesMasterIdLst>
  <p:handoutMasterIdLst>
    <p:handoutMasterId r:id="rId23"/>
  </p:handoutMasterIdLst>
  <p:sldIdLst>
    <p:sldId id="451" r:id="rId2"/>
    <p:sldId id="425" r:id="rId3"/>
    <p:sldId id="427" r:id="rId4"/>
    <p:sldId id="319" r:id="rId5"/>
    <p:sldId id="384" r:id="rId6"/>
    <p:sldId id="431" r:id="rId7"/>
    <p:sldId id="432" r:id="rId8"/>
    <p:sldId id="436" r:id="rId9"/>
    <p:sldId id="437" r:id="rId10"/>
    <p:sldId id="439" r:id="rId11"/>
    <p:sldId id="440" r:id="rId12"/>
    <p:sldId id="441" r:id="rId13"/>
    <p:sldId id="442" r:id="rId14"/>
    <p:sldId id="443" r:id="rId15"/>
    <p:sldId id="445" r:id="rId16"/>
    <p:sldId id="446" r:id="rId17"/>
    <p:sldId id="447" r:id="rId18"/>
    <p:sldId id="448" r:id="rId19"/>
    <p:sldId id="449" r:id="rId20"/>
    <p:sldId id="450" r:id="rId21"/>
  </p:sldIdLst>
  <p:sldSz cx="9144000" cy="6858000" type="screen4x3"/>
  <p:notesSz cx="6797675" cy="9926638"/>
  <p:defaultTextStyle>
    <a:defPPr>
      <a:defRPr lang="nl-NL"/>
    </a:defPPr>
    <a:lvl1pPr algn="ctr" rtl="0" fontAlgn="base">
      <a:spcBef>
        <a:spcPct val="0"/>
      </a:spcBef>
      <a:spcAft>
        <a:spcPct val="0"/>
      </a:spcAft>
      <a:defRPr sz="8000" kern="1200">
        <a:solidFill>
          <a:schemeClr val="tx1"/>
        </a:solidFill>
        <a:latin typeface="Arial" charset="0"/>
        <a:ea typeface="+mn-ea"/>
        <a:cs typeface="+mn-cs"/>
      </a:defRPr>
    </a:lvl1pPr>
    <a:lvl2pPr marL="457200" algn="ctr" rtl="0" fontAlgn="base">
      <a:spcBef>
        <a:spcPct val="0"/>
      </a:spcBef>
      <a:spcAft>
        <a:spcPct val="0"/>
      </a:spcAft>
      <a:defRPr sz="8000" kern="1200">
        <a:solidFill>
          <a:schemeClr val="tx1"/>
        </a:solidFill>
        <a:latin typeface="Arial" charset="0"/>
        <a:ea typeface="+mn-ea"/>
        <a:cs typeface="+mn-cs"/>
      </a:defRPr>
    </a:lvl2pPr>
    <a:lvl3pPr marL="914400" algn="ctr" rtl="0" fontAlgn="base">
      <a:spcBef>
        <a:spcPct val="0"/>
      </a:spcBef>
      <a:spcAft>
        <a:spcPct val="0"/>
      </a:spcAft>
      <a:defRPr sz="8000" kern="1200">
        <a:solidFill>
          <a:schemeClr val="tx1"/>
        </a:solidFill>
        <a:latin typeface="Arial" charset="0"/>
        <a:ea typeface="+mn-ea"/>
        <a:cs typeface="+mn-cs"/>
      </a:defRPr>
    </a:lvl3pPr>
    <a:lvl4pPr marL="1371600" algn="ctr" rtl="0" fontAlgn="base">
      <a:spcBef>
        <a:spcPct val="0"/>
      </a:spcBef>
      <a:spcAft>
        <a:spcPct val="0"/>
      </a:spcAft>
      <a:defRPr sz="8000" kern="1200">
        <a:solidFill>
          <a:schemeClr val="tx1"/>
        </a:solidFill>
        <a:latin typeface="Arial" charset="0"/>
        <a:ea typeface="+mn-ea"/>
        <a:cs typeface="+mn-cs"/>
      </a:defRPr>
    </a:lvl4pPr>
    <a:lvl5pPr marL="1828800" algn="ctr" rtl="0" fontAlgn="base">
      <a:spcBef>
        <a:spcPct val="0"/>
      </a:spcBef>
      <a:spcAft>
        <a:spcPct val="0"/>
      </a:spcAft>
      <a:defRPr sz="8000" kern="1200">
        <a:solidFill>
          <a:schemeClr val="tx1"/>
        </a:solidFill>
        <a:latin typeface="Arial" charset="0"/>
        <a:ea typeface="+mn-ea"/>
        <a:cs typeface="+mn-cs"/>
      </a:defRPr>
    </a:lvl5pPr>
    <a:lvl6pPr marL="2286000" algn="l" defTabSz="914400" rtl="0" eaLnBrk="1" latinLnBrk="0" hangingPunct="1">
      <a:defRPr sz="8000" kern="1200">
        <a:solidFill>
          <a:schemeClr val="tx1"/>
        </a:solidFill>
        <a:latin typeface="Arial" charset="0"/>
        <a:ea typeface="+mn-ea"/>
        <a:cs typeface="+mn-cs"/>
      </a:defRPr>
    </a:lvl6pPr>
    <a:lvl7pPr marL="2743200" algn="l" defTabSz="914400" rtl="0" eaLnBrk="1" latinLnBrk="0" hangingPunct="1">
      <a:defRPr sz="8000" kern="1200">
        <a:solidFill>
          <a:schemeClr val="tx1"/>
        </a:solidFill>
        <a:latin typeface="Arial" charset="0"/>
        <a:ea typeface="+mn-ea"/>
        <a:cs typeface="+mn-cs"/>
      </a:defRPr>
    </a:lvl7pPr>
    <a:lvl8pPr marL="3200400" algn="l" defTabSz="914400" rtl="0" eaLnBrk="1" latinLnBrk="0" hangingPunct="1">
      <a:defRPr sz="8000" kern="1200">
        <a:solidFill>
          <a:schemeClr val="tx1"/>
        </a:solidFill>
        <a:latin typeface="Arial" charset="0"/>
        <a:ea typeface="+mn-ea"/>
        <a:cs typeface="+mn-cs"/>
      </a:defRPr>
    </a:lvl8pPr>
    <a:lvl9pPr marL="3657600" algn="l" defTabSz="914400" rtl="0" eaLnBrk="1" latinLnBrk="0" hangingPunct="1">
      <a:defRPr sz="8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4274"/>
    <a:srgbClr val="A31428"/>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7" autoAdjust="0"/>
    <p:restoredTop sz="90541" autoAdjust="0"/>
  </p:normalViewPr>
  <p:slideViewPr>
    <p:cSldViewPr>
      <p:cViewPr>
        <p:scale>
          <a:sx n="66" d="100"/>
          <a:sy n="66" d="100"/>
        </p:scale>
        <p:origin x="-1278" y="-810"/>
      </p:cViewPr>
      <p:guideLst>
        <p:guide orient="horz" pos="1933"/>
        <p:guide pos="38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5586" name="Rectangle 2"/>
          <p:cNvSpPr>
            <a:spLocks noGrp="1" noChangeArrowheads="1"/>
          </p:cNvSpPr>
          <p:nvPr>
            <p:ph type="hdr" sz="quarter"/>
          </p:nvPr>
        </p:nvSpPr>
        <p:spPr bwMode="auto">
          <a:xfrm>
            <a:off x="1" y="0"/>
            <a:ext cx="294614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pitchFamily="18" charset="0"/>
              </a:defRPr>
            </a:lvl1pPr>
          </a:lstStyle>
          <a:p>
            <a:pPr>
              <a:defRPr/>
            </a:pPr>
            <a:endParaRPr lang="nl-NL"/>
          </a:p>
        </p:txBody>
      </p:sp>
      <p:sp>
        <p:nvSpPr>
          <p:cNvPr id="195587" name="Rectangle 3"/>
          <p:cNvSpPr>
            <a:spLocks noGrp="1" noChangeArrowheads="1"/>
          </p:cNvSpPr>
          <p:nvPr>
            <p:ph type="dt" sz="quarter" idx="1"/>
          </p:nvPr>
        </p:nvSpPr>
        <p:spPr bwMode="auto">
          <a:xfrm>
            <a:off x="3849911" y="0"/>
            <a:ext cx="2946144"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nl-NL"/>
          </a:p>
        </p:txBody>
      </p:sp>
      <p:sp>
        <p:nvSpPr>
          <p:cNvPr id="195588" name="Rectangle 4"/>
          <p:cNvSpPr>
            <a:spLocks noGrp="1" noChangeArrowheads="1"/>
          </p:cNvSpPr>
          <p:nvPr>
            <p:ph type="ftr" sz="quarter" idx="2"/>
          </p:nvPr>
        </p:nvSpPr>
        <p:spPr bwMode="auto">
          <a:xfrm>
            <a:off x="1" y="9428164"/>
            <a:ext cx="294614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pitchFamily="18" charset="0"/>
              </a:defRPr>
            </a:lvl1pPr>
          </a:lstStyle>
          <a:p>
            <a:pPr>
              <a:defRPr/>
            </a:pPr>
            <a:endParaRPr lang="nl-NL"/>
          </a:p>
        </p:txBody>
      </p:sp>
      <p:sp>
        <p:nvSpPr>
          <p:cNvPr id="195589" name="Rectangle 5"/>
          <p:cNvSpPr>
            <a:spLocks noGrp="1" noChangeArrowheads="1"/>
          </p:cNvSpPr>
          <p:nvPr>
            <p:ph type="sldNum" sz="quarter" idx="3"/>
          </p:nvPr>
        </p:nvSpPr>
        <p:spPr bwMode="auto">
          <a:xfrm>
            <a:off x="3849911" y="9428164"/>
            <a:ext cx="2946144"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8564C378-FC54-4D74-BB0E-E85AEEB67169}" type="slidenum">
              <a:rPr lang="nl-NL"/>
              <a:pPr>
                <a:defRPr/>
              </a:pPr>
              <a:t>‹nr.›</a:t>
            </a:fld>
            <a:endParaRPr lang="nl-NL"/>
          </a:p>
        </p:txBody>
      </p:sp>
    </p:spTree>
    <p:extLst>
      <p:ext uri="{BB962C8B-B14F-4D97-AF65-F5344CB8AC3E}">
        <p14:creationId xmlns:p14="http://schemas.microsoft.com/office/powerpoint/2010/main" val="14812160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1" y="0"/>
            <a:ext cx="294614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pitchFamily="18" charset="0"/>
              </a:defRPr>
            </a:lvl1pPr>
          </a:lstStyle>
          <a:p>
            <a:pPr>
              <a:defRPr/>
            </a:pPr>
            <a:endParaRPr lang="nl-NL"/>
          </a:p>
        </p:txBody>
      </p:sp>
      <p:sp>
        <p:nvSpPr>
          <p:cNvPr id="16387" name="Rectangle 3"/>
          <p:cNvSpPr>
            <a:spLocks noGrp="1" noChangeArrowheads="1"/>
          </p:cNvSpPr>
          <p:nvPr>
            <p:ph type="dt" idx="1"/>
          </p:nvPr>
        </p:nvSpPr>
        <p:spPr bwMode="auto">
          <a:xfrm>
            <a:off x="3851530" y="0"/>
            <a:ext cx="294614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nl-NL"/>
          </a:p>
        </p:txBody>
      </p:sp>
      <p:sp>
        <p:nvSpPr>
          <p:cNvPr id="26628"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p:cNvSpPr>
            <a:spLocks noGrp="1" noChangeArrowheads="1"/>
          </p:cNvSpPr>
          <p:nvPr>
            <p:ph type="body" sz="quarter" idx="3"/>
          </p:nvPr>
        </p:nvSpPr>
        <p:spPr bwMode="auto">
          <a:xfrm>
            <a:off x="907005" y="4714876"/>
            <a:ext cx="4983666"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smtClean="0"/>
              <a:t>Klik om de opmaakprofielen van de modeltekst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16390" name="Rectangle 6"/>
          <p:cNvSpPr>
            <a:spLocks noGrp="1" noChangeArrowheads="1"/>
          </p:cNvSpPr>
          <p:nvPr>
            <p:ph type="ftr" sz="quarter" idx="4"/>
          </p:nvPr>
        </p:nvSpPr>
        <p:spPr bwMode="auto">
          <a:xfrm>
            <a:off x="1" y="9429750"/>
            <a:ext cx="2946145"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pitchFamily="18" charset="0"/>
              </a:defRPr>
            </a:lvl1pPr>
          </a:lstStyle>
          <a:p>
            <a:pPr>
              <a:defRPr/>
            </a:pPr>
            <a:endParaRPr lang="nl-NL"/>
          </a:p>
        </p:txBody>
      </p:sp>
      <p:sp>
        <p:nvSpPr>
          <p:cNvPr id="16391" name="Rectangle 7"/>
          <p:cNvSpPr>
            <a:spLocks noGrp="1" noChangeArrowheads="1"/>
          </p:cNvSpPr>
          <p:nvPr>
            <p:ph type="sldNum" sz="quarter" idx="5"/>
          </p:nvPr>
        </p:nvSpPr>
        <p:spPr bwMode="auto">
          <a:xfrm>
            <a:off x="3851530" y="9429750"/>
            <a:ext cx="2946145"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BCDB5A1E-4E68-440B-A01E-8692D92ED30E}" type="slidenum">
              <a:rPr lang="nl-NL"/>
              <a:pPr>
                <a:defRPr/>
              </a:pPr>
              <a:t>‹nr.›</a:t>
            </a:fld>
            <a:endParaRPr lang="nl-NL"/>
          </a:p>
        </p:txBody>
      </p:sp>
    </p:spTree>
    <p:extLst>
      <p:ext uri="{BB962C8B-B14F-4D97-AF65-F5344CB8AC3E}">
        <p14:creationId xmlns:p14="http://schemas.microsoft.com/office/powerpoint/2010/main" val="19816295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0">
                <a:solidFill>
                  <a:schemeClr val="tx1"/>
                </a:solidFill>
                <a:latin typeface="Arial" charset="0"/>
              </a:defRPr>
            </a:lvl1pPr>
            <a:lvl2pPr marL="742950" indent="-285750" eaLnBrk="0" hangingPunct="0">
              <a:defRPr sz="8000">
                <a:solidFill>
                  <a:schemeClr val="tx1"/>
                </a:solidFill>
                <a:latin typeface="Arial" charset="0"/>
              </a:defRPr>
            </a:lvl2pPr>
            <a:lvl3pPr marL="1143000" indent="-228600" eaLnBrk="0" hangingPunct="0">
              <a:defRPr sz="8000">
                <a:solidFill>
                  <a:schemeClr val="tx1"/>
                </a:solidFill>
                <a:latin typeface="Arial" charset="0"/>
              </a:defRPr>
            </a:lvl3pPr>
            <a:lvl4pPr marL="1600200" indent="-228600" eaLnBrk="0" hangingPunct="0">
              <a:defRPr sz="8000">
                <a:solidFill>
                  <a:schemeClr val="tx1"/>
                </a:solidFill>
                <a:latin typeface="Arial" charset="0"/>
              </a:defRPr>
            </a:lvl4pPr>
            <a:lvl5pPr marL="2057400" indent="-228600" eaLnBrk="0" hangingPunct="0">
              <a:defRPr sz="8000">
                <a:solidFill>
                  <a:schemeClr val="tx1"/>
                </a:solidFill>
                <a:latin typeface="Arial" charset="0"/>
              </a:defRPr>
            </a:lvl5pPr>
            <a:lvl6pPr marL="2514600" indent="-228600" algn="ctr" eaLnBrk="0" fontAlgn="base" hangingPunct="0">
              <a:spcBef>
                <a:spcPct val="0"/>
              </a:spcBef>
              <a:spcAft>
                <a:spcPct val="0"/>
              </a:spcAft>
              <a:defRPr sz="8000">
                <a:solidFill>
                  <a:schemeClr val="tx1"/>
                </a:solidFill>
                <a:latin typeface="Arial" charset="0"/>
              </a:defRPr>
            </a:lvl6pPr>
            <a:lvl7pPr marL="2971800" indent="-228600" algn="ctr" eaLnBrk="0" fontAlgn="base" hangingPunct="0">
              <a:spcBef>
                <a:spcPct val="0"/>
              </a:spcBef>
              <a:spcAft>
                <a:spcPct val="0"/>
              </a:spcAft>
              <a:defRPr sz="8000">
                <a:solidFill>
                  <a:schemeClr val="tx1"/>
                </a:solidFill>
                <a:latin typeface="Arial" charset="0"/>
              </a:defRPr>
            </a:lvl7pPr>
            <a:lvl8pPr marL="3429000" indent="-228600" algn="ctr" eaLnBrk="0" fontAlgn="base" hangingPunct="0">
              <a:spcBef>
                <a:spcPct val="0"/>
              </a:spcBef>
              <a:spcAft>
                <a:spcPct val="0"/>
              </a:spcAft>
              <a:defRPr sz="8000">
                <a:solidFill>
                  <a:schemeClr val="tx1"/>
                </a:solidFill>
                <a:latin typeface="Arial" charset="0"/>
              </a:defRPr>
            </a:lvl8pPr>
            <a:lvl9pPr marL="3886200" indent="-228600" algn="ctr" eaLnBrk="0" fontAlgn="base" hangingPunct="0">
              <a:spcBef>
                <a:spcPct val="0"/>
              </a:spcBef>
              <a:spcAft>
                <a:spcPct val="0"/>
              </a:spcAft>
              <a:defRPr sz="8000">
                <a:solidFill>
                  <a:schemeClr val="tx1"/>
                </a:solidFill>
                <a:latin typeface="Arial" charset="0"/>
              </a:defRPr>
            </a:lvl9pPr>
          </a:lstStyle>
          <a:p>
            <a:pPr eaLnBrk="1" hangingPunct="1"/>
            <a:fld id="{90FBEBF6-FA5A-49D7-B742-41FCA3A206C4}" type="slidenum">
              <a:rPr lang="nl-NL" sz="1200" smtClean="0">
                <a:latin typeface="Times New Roman" pitchFamily="18" charset="0"/>
              </a:rPr>
              <a:pPr eaLnBrk="1" hangingPunct="1"/>
              <a:t>10</a:t>
            </a:fld>
            <a:endParaRPr lang="nl-NL" sz="1200" smtClean="0">
              <a:latin typeface="Times New Roman" pitchFamily="18" charset="0"/>
            </a:endParaRPr>
          </a:p>
        </p:txBody>
      </p:sp>
      <p:sp>
        <p:nvSpPr>
          <p:cNvPr id="27651" name="Rectangle 2"/>
          <p:cNvSpPr>
            <a:spLocks noGrp="1" noRot="1" noChangeAspect="1" noChangeArrowheads="1" noTextEdit="1"/>
          </p:cNvSpPr>
          <p:nvPr>
            <p:ph type="sldImg"/>
          </p:nvPr>
        </p:nvSpPr>
        <p:spPr>
          <a:xfrm>
            <a:off x="917575" y="744538"/>
            <a:ext cx="4964113" cy="3722687"/>
          </a:xfrm>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smtClean="0"/>
              <a:t>The four levels of qualification in vocational education and related courses </a:t>
            </a:r>
          </a:p>
          <a:p>
            <a:pPr eaLnBrk="1" hangingPunct="1"/>
            <a:r>
              <a:rPr lang="nl-NL" smtClean="0"/>
              <a:t>Level 1: carrying out simple practical tasks.</a:t>
            </a:r>
          </a:p>
          <a:p>
            <a:pPr eaLnBrk="1" hangingPunct="1"/>
            <a:endParaRPr lang="nl-NL" smtClean="0"/>
          </a:p>
          <a:p>
            <a:pPr eaLnBrk="1" hangingPunct="1"/>
            <a:r>
              <a:rPr lang="nl-NL" smtClean="0"/>
              <a:t>This objective relates to the training of assistants, it lasts between six months and one year, and does not require entrance qualifications. This training programme fulfils the labour market requirement for certificate holders at level one, and offers participants who are unable to obtain an initial qualification the opportunity of joining the labour market as a qualified employee. Progression routes: to basic vocational education.</a:t>
            </a:r>
          </a:p>
          <a:p>
            <a:pPr eaLnBrk="1" hangingPunct="1"/>
            <a:endParaRPr lang="nl-NL" smtClean="0"/>
          </a:p>
          <a:p>
            <a:pPr eaLnBrk="1" hangingPunct="1"/>
            <a:r>
              <a:rPr lang="nl-NL" smtClean="0"/>
              <a:t>Level 2: carrying out practical tasks.</a:t>
            </a:r>
          </a:p>
          <a:p>
            <a:pPr eaLnBrk="1" hangingPunct="1"/>
            <a:endParaRPr lang="nl-NL" smtClean="0"/>
          </a:p>
          <a:p>
            <a:pPr eaLnBrk="1" hangingPunct="1"/>
            <a:r>
              <a:rPr lang="nl-NL" smtClean="0"/>
              <a:t>This is the basic vocational qualification route that lasts between two and three years, and which does not require entrance requirements either. At this level, the minimum initial qualification must be achieved. Progression routes: to vocational education.</a:t>
            </a:r>
          </a:p>
          <a:p>
            <a:pPr eaLnBrk="1" hangingPunct="1"/>
            <a:endParaRPr lang="nl-NL" smtClean="0"/>
          </a:p>
          <a:p>
            <a:pPr eaLnBrk="1" hangingPunct="1"/>
            <a:r>
              <a:rPr lang="nl-NL" smtClean="0"/>
              <a:t>Level 3: carrying out tasks, fully independently.</a:t>
            </a:r>
          </a:p>
          <a:p>
            <a:pPr eaLnBrk="1" hangingPunct="1"/>
            <a:endParaRPr lang="nl-NL" smtClean="0"/>
          </a:p>
          <a:p>
            <a:pPr eaLnBrk="1" hangingPunct="1"/>
            <a:r>
              <a:rPr lang="nl-NL" smtClean="0"/>
              <a:t>This relates to a vocational programme which lasts between two and four years, and which according to law may be started by those who have a certificate of pre-vocational education, or a transition certificate to class 4 of senior general secondary education. Progression routes: to middle management training and specialist training.</a:t>
            </a:r>
          </a:p>
          <a:p>
            <a:pPr eaLnBrk="1" hangingPunct="1"/>
            <a:endParaRPr lang="nl-NL" smtClean="0"/>
          </a:p>
          <a:p>
            <a:pPr eaLnBrk="1" hangingPunct="1"/>
            <a:r>
              <a:rPr lang="nl-NL" smtClean="0"/>
              <a:t>Level 4: carrying out tasks of a broad or specialist nature, fully independently</a:t>
            </a:r>
          </a:p>
          <a:p>
            <a:pPr eaLnBrk="1" hangingPunct="1"/>
            <a:endParaRPr lang="nl-NL" smtClean="0"/>
          </a:p>
          <a:p>
            <a:pPr eaLnBrk="1" hangingPunct="1"/>
            <a:r>
              <a:rPr lang="nl-NL" smtClean="0"/>
              <a:t>Broad professional deployment requires middle management training, which lasts between three and four years. According to law this type of training is open to those who have a certificate of pre-vocational education, or a transition certificate to class 4 of senior general secondary education, or a vocational certificate. Progression routes: to higher education.</a:t>
            </a:r>
          </a:p>
          <a:p>
            <a:pPr eaLnBrk="1" hangingPunct="1"/>
            <a:endParaRPr lang="nl-NL" smtClean="0"/>
          </a:p>
          <a:p>
            <a:pPr eaLnBrk="1" hangingPunct="1"/>
            <a:r>
              <a:rPr lang="nl-NL" smtClean="0"/>
              <a:t>Specialisation requires a specialist-training programme, which lasts between one and two years and which can be started by those who have of a vocational training certificate. Progression routes: sometimes to higher education (in certain sectors this level is the highest level that can be achieved).</a:t>
            </a:r>
          </a:p>
          <a:p>
            <a:pPr eaLnBrk="1" hangingPunct="1"/>
            <a:endParaRPr lang="nl-N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0">
                <a:solidFill>
                  <a:schemeClr val="tx1"/>
                </a:solidFill>
                <a:latin typeface="Arial" charset="0"/>
              </a:defRPr>
            </a:lvl1pPr>
            <a:lvl2pPr marL="742950" indent="-285750" eaLnBrk="0" hangingPunct="0">
              <a:defRPr sz="8000">
                <a:solidFill>
                  <a:schemeClr val="tx1"/>
                </a:solidFill>
                <a:latin typeface="Arial" charset="0"/>
              </a:defRPr>
            </a:lvl2pPr>
            <a:lvl3pPr marL="1143000" indent="-228600" eaLnBrk="0" hangingPunct="0">
              <a:defRPr sz="8000">
                <a:solidFill>
                  <a:schemeClr val="tx1"/>
                </a:solidFill>
                <a:latin typeface="Arial" charset="0"/>
              </a:defRPr>
            </a:lvl3pPr>
            <a:lvl4pPr marL="1600200" indent="-228600" eaLnBrk="0" hangingPunct="0">
              <a:defRPr sz="8000">
                <a:solidFill>
                  <a:schemeClr val="tx1"/>
                </a:solidFill>
                <a:latin typeface="Arial" charset="0"/>
              </a:defRPr>
            </a:lvl4pPr>
            <a:lvl5pPr marL="2057400" indent="-228600" eaLnBrk="0" hangingPunct="0">
              <a:defRPr sz="8000">
                <a:solidFill>
                  <a:schemeClr val="tx1"/>
                </a:solidFill>
                <a:latin typeface="Arial" charset="0"/>
              </a:defRPr>
            </a:lvl5pPr>
            <a:lvl6pPr marL="2514600" indent="-228600" algn="ctr" eaLnBrk="0" fontAlgn="base" hangingPunct="0">
              <a:spcBef>
                <a:spcPct val="0"/>
              </a:spcBef>
              <a:spcAft>
                <a:spcPct val="0"/>
              </a:spcAft>
              <a:defRPr sz="8000">
                <a:solidFill>
                  <a:schemeClr val="tx1"/>
                </a:solidFill>
                <a:latin typeface="Arial" charset="0"/>
              </a:defRPr>
            </a:lvl6pPr>
            <a:lvl7pPr marL="2971800" indent="-228600" algn="ctr" eaLnBrk="0" fontAlgn="base" hangingPunct="0">
              <a:spcBef>
                <a:spcPct val="0"/>
              </a:spcBef>
              <a:spcAft>
                <a:spcPct val="0"/>
              </a:spcAft>
              <a:defRPr sz="8000">
                <a:solidFill>
                  <a:schemeClr val="tx1"/>
                </a:solidFill>
                <a:latin typeface="Arial" charset="0"/>
              </a:defRPr>
            </a:lvl7pPr>
            <a:lvl8pPr marL="3429000" indent="-228600" algn="ctr" eaLnBrk="0" fontAlgn="base" hangingPunct="0">
              <a:spcBef>
                <a:spcPct val="0"/>
              </a:spcBef>
              <a:spcAft>
                <a:spcPct val="0"/>
              </a:spcAft>
              <a:defRPr sz="8000">
                <a:solidFill>
                  <a:schemeClr val="tx1"/>
                </a:solidFill>
                <a:latin typeface="Arial" charset="0"/>
              </a:defRPr>
            </a:lvl8pPr>
            <a:lvl9pPr marL="3886200" indent="-228600" algn="ctr" eaLnBrk="0" fontAlgn="base" hangingPunct="0">
              <a:spcBef>
                <a:spcPct val="0"/>
              </a:spcBef>
              <a:spcAft>
                <a:spcPct val="0"/>
              </a:spcAft>
              <a:defRPr sz="8000">
                <a:solidFill>
                  <a:schemeClr val="tx1"/>
                </a:solidFill>
                <a:latin typeface="Arial" charset="0"/>
              </a:defRPr>
            </a:lvl9pPr>
          </a:lstStyle>
          <a:p>
            <a:pPr eaLnBrk="1" hangingPunct="1"/>
            <a:fld id="{7F80594E-D18F-4C18-B429-E3B3A89A49DB}" type="slidenum">
              <a:rPr lang="nl-NL" sz="1200" smtClean="0">
                <a:latin typeface="Times New Roman" pitchFamily="18" charset="0"/>
              </a:rPr>
              <a:pPr eaLnBrk="1" hangingPunct="1"/>
              <a:t>11</a:t>
            </a:fld>
            <a:endParaRPr lang="nl-NL" sz="1200" smtClean="0">
              <a:latin typeface="Times New Roman" pitchFamily="18" charset="0"/>
            </a:endParaRPr>
          </a:p>
        </p:txBody>
      </p:sp>
      <p:sp>
        <p:nvSpPr>
          <p:cNvPr id="28675" name="Rectangle 2"/>
          <p:cNvSpPr>
            <a:spLocks noGrp="1" noRot="1" noChangeAspect="1" noChangeArrowheads="1" noTextEdit="1"/>
          </p:cNvSpPr>
          <p:nvPr>
            <p:ph type="sldImg"/>
          </p:nvPr>
        </p:nvSpPr>
        <p:spPr>
          <a:xfrm>
            <a:off x="917575" y="744538"/>
            <a:ext cx="4964113" cy="3722687"/>
          </a:xfrm>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smtClean="0"/>
              <a:t>The four levels of qualification in vocational education and related courses </a:t>
            </a:r>
          </a:p>
          <a:p>
            <a:pPr eaLnBrk="1" hangingPunct="1"/>
            <a:r>
              <a:rPr lang="nl-NL" smtClean="0"/>
              <a:t>Level 1: carrying out simple practical tasks.</a:t>
            </a:r>
          </a:p>
          <a:p>
            <a:pPr eaLnBrk="1" hangingPunct="1"/>
            <a:endParaRPr lang="nl-NL" smtClean="0"/>
          </a:p>
          <a:p>
            <a:pPr eaLnBrk="1" hangingPunct="1"/>
            <a:r>
              <a:rPr lang="nl-NL" smtClean="0"/>
              <a:t>This objective relates to the training of assistants, it lasts between six months and one year, and does not require entrance qualifications. This training programme fulfils the labour market requirement for certificate holders at level one, and offers participants who are unable to obtain an initial qualification the opportunity of joining the labour market as a qualified employee. Progression routes: to basic vocational education.</a:t>
            </a:r>
          </a:p>
          <a:p>
            <a:pPr eaLnBrk="1" hangingPunct="1"/>
            <a:endParaRPr lang="nl-NL" smtClean="0"/>
          </a:p>
          <a:p>
            <a:pPr eaLnBrk="1" hangingPunct="1"/>
            <a:r>
              <a:rPr lang="nl-NL" smtClean="0"/>
              <a:t>Level 2: carrying out practical tasks.</a:t>
            </a:r>
          </a:p>
          <a:p>
            <a:pPr eaLnBrk="1" hangingPunct="1"/>
            <a:endParaRPr lang="nl-NL" smtClean="0"/>
          </a:p>
          <a:p>
            <a:pPr eaLnBrk="1" hangingPunct="1"/>
            <a:r>
              <a:rPr lang="nl-NL" smtClean="0"/>
              <a:t>This is the basic vocational qualification route that lasts between two and three years, and which does not require entrance requirements either. At this level, the minimum initial qualification must be achieved. Progression routes: to vocational education.</a:t>
            </a:r>
          </a:p>
          <a:p>
            <a:pPr eaLnBrk="1" hangingPunct="1"/>
            <a:endParaRPr lang="nl-NL" smtClean="0"/>
          </a:p>
          <a:p>
            <a:pPr eaLnBrk="1" hangingPunct="1"/>
            <a:r>
              <a:rPr lang="nl-NL" smtClean="0"/>
              <a:t>Level 3: carrying out tasks, fully independently.</a:t>
            </a:r>
          </a:p>
          <a:p>
            <a:pPr eaLnBrk="1" hangingPunct="1"/>
            <a:endParaRPr lang="nl-NL" smtClean="0"/>
          </a:p>
          <a:p>
            <a:pPr eaLnBrk="1" hangingPunct="1"/>
            <a:r>
              <a:rPr lang="nl-NL" smtClean="0"/>
              <a:t>This relates to a vocational programme which lasts between two and four years, and which according to law may be started by those who have a certificate of pre-vocational education, or a transition certificate to class 4 of senior general secondary education. Progression routes: to middle management training and specialist training.</a:t>
            </a:r>
          </a:p>
          <a:p>
            <a:pPr eaLnBrk="1" hangingPunct="1"/>
            <a:endParaRPr lang="nl-NL" smtClean="0"/>
          </a:p>
          <a:p>
            <a:pPr eaLnBrk="1" hangingPunct="1"/>
            <a:r>
              <a:rPr lang="nl-NL" smtClean="0"/>
              <a:t>Level 4: carrying out tasks of a broad or specialist nature, fully independently</a:t>
            </a:r>
          </a:p>
          <a:p>
            <a:pPr eaLnBrk="1" hangingPunct="1"/>
            <a:endParaRPr lang="nl-NL" smtClean="0"/>
          </a:p>
          <a:p>
            <a:pPr eaLnBrk="1" hangingPunct="1"/>
            <a:r>
              <a:rPr lang="nl-NL" smtClean="0"/>
              <a:t>Broad professional deployment requires middle management training, which lasts between three and four years. According to law this type of training is open to those who have a certificate of pre-vocational education, or a transition certificate to class 4 of senior general secondary education, or a vocational certificate. Progression routes: to higher education.</a:t>
            </a:r>
          </a:p>
          <a:p>
            <a:pPr eaLnBrk="1" hangingPunct="1"/>
            <a:endParaRPr lang="nl-NL" smtClean="0"/>
          </a:p>
          <a:p>
            <a:pPr eaLnBrk="1" hangingPunct="1"/>
            <a:r>
              <a:rPr lang="nl-NL" smtClean="0"/>
              <a:t>Specialisation requires a specialist-training programme, which lasts between one and two years and which can be started by those who have of a vocational training certificate. Progression routes: sometimes to higher education (in certain sectors this level is the highest level that can be achieved).</a:t>
            </a:r>
          </a:p>
          <a:p>
            <a:pPr eaLnBrk="1" hangingPunct="1"/>
            <a:endParaRPr lang="nl-N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0">
                <a:solidFill>
                  <a:schemeClr val="tx1"/>
                </a:solidFill>
                <a:latin typeface="Arial" charset="0"/>
              </a:defRPr>
            </a:lvl1pPr>
            <a:lvl2pPr marL="742950" indent="-285750" eaLnBrk="0" hangingPunct="0">
              <a:defRPr sz="8000">
                <a:solidFill>
                  <a:schemeClr val="tx1"/>
                </a:solidFill>
                <a:latin typeface="Arial" charset="0"/>
              </a:defRPr>
            </a:lvl2pPr>
            <a:lvl3pPr marL="1143000" indent="-228600" eaLnBrk="0" hangingPunct="0">
              <a:defRPr sz="8000">
                <a:solidFill>
                  <a:schemeClr val="tx1"/>
                </a:solidFill>
                <a:latin typeface="Arial" charset="0"/>
              </a:defRPr>
            </a:lvl3pPr>
            <a:lvl4pPr marL="1600200" indent="-228600" eaLnBrk="0" hangingPunct="0">
              <a:defRPr sz="8000">
                <a:solidFill>
                  <a:schemeClr val="tx1"/>
                </a:solidFill>
                <a:latin typeface="Arial" charset="0"/>
              </a:defRPr>
            </a:lvl4pPr>
            <a:lvl5pPr marL="2057400" indent="-228600" eaLnBrk="0" hangingPunct="0">
              <a:defRPr sz="8000">
                <a:solidFill>
                  <a:schemeClr val="tx1"/>
                </a:solidFill>
                <a:latin typeface="Arial" charset="0"/>
              </a:defRPr>
            </a:lvl5pPr>
            <a:lvl6pPr marL="2514600" indent="-228600" algn="ctr" eaLnBrk="0" fontAlgn="base" hangingPunct="0">
              <a:spcBef>
                <a:spcPct val="0"/>
              </a:spcBef>
              <a:spcAft>
                <a:spcPct val="0"/>
              </a:spcAft>
              <a:defRPr sz="8000">
                <a:solidFill>
                  <a:schemeClr val="tx1"/>
                </a:solidFill>
                <a:latin typeface="Arial" charset="0"/>
              </a:defRPr>
            </a:lvl6pPr>
            <a:lvl7pPr marL="2971800" indent="-228600" algn="ctr" eaLnBrk="0" fontAlgn="base" hangingPunct="0">
              <a:spcBef>
                <a:spcPct val="0"/>
              </a:spcBef>
              <a:spcAft>
                <a:spcPct val="0"/>
              </a:spcAft>
              <a:defRPr sz="8000">
                <a:solidFill>
                  <a:schemeClr val="tx1"/>
                </a:solidFill>
                <a:latin typeface="Arial" charset="0"/>
              </a:defRPr>
            </a:lvl7pPr>
            <a:lvl8pPr marL="3429000" indent="-228600" algn="ctr" eaLnBrk="0" fontAlgn="base" hangingPunct="0">
              <a:spcBef>
                <a:spcPct val="0"/>
              </a:spcBef>
              <a:spcAft>
                <a:spcPct val="0"/>
              </a:spcAft>
              <a:defRPr sz="8000">
                <a:solidFill>
                  <a:schemeClr val="tx1"/>
                </a:solidFill>
                <a:latin typeface="Arial" charset="0"/>
              </a:defRPr>
            </a:lvl8pPr>
            <a:lvl9pPr marL="3886200" indent="-228600" algn="ctr" eaLnBrk="0" fontAlgn="base" hangingPunct="0">
              <a:spcBef>
                <a:spcPct val="0"/>
              </a:spcBef>
              <a:spcAft>
                <a:spcPct val="0"/>
              </a:spcAft>
              <a:defRPr sz="8000">
                <a:solidFill>
                  <a:schemeClr val="tx1"/>
                </a:solidFill>
                <a:latin typeface="Arial" charset="0"/>
              </a:defRPr>
            </a:lvl9pPr>
          </a:lstStyle>
          <a:p>
            <a:pPr eaLnBrk="1" hangingPunct="1"/>
            <a:fld id="{36F3E3E7-BEEC-4A1D-A78A-C0FCBC24C941}" type="slidenum">
              <a:rPr lang="nl-NL" sz="1200" smtClean="0">
                <a:latin typeface="Times New Roman" pitchFamily="18" charset="0"/>
              </a:rPr>
              <a:pPr eaLnBrk="1" hangingPunct="1"/>
              <a:t>12</a:t>
            </a:fld>
            <a:endParaRPr lang="nl-NL" sz="1200" smtClean="0">
              <a:latin typeface="Times New Roman" pitchFamily="18" charset="0"/>
            </a:endParaRPr>
          </a:p>
        </p:txBody>
      </p:sp>
      <p:sp>
        <p:nvSpPr>
          <p:cNvPr id="29699" name="Rectangle 2"/>
          <p:cNvSpPr>
            <a:spLocks noGrp="1" noRot="1" noChangeAspect="1" noChangeArrowheads="1" noTextEdit="1"/>
          </p:cNvSpPr>
          <p:nvPr>
            <p:ph type="sldImg"/>
          </p:nvPr>
        </p:nvSpPr>
        <p:spPr>
          <a:xfrm>
            <a:off x="917575" y="744538"/>
            <a:ext cx="4964113" cy="3722687"/>
          </a:xfrm>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smtClean="0"/>
              <a:t>The four levels of qualification in vocational education and related courses </a:t>
            </a:r>
          </a:p>
          <a:p>
            <a:pPr eaLnBrk="1" hangingPunct="1"/>
            <a:r>
              <a:rPr lang="nl-NL" smtClean="0"/>
              <a:t>Level 1: carrying out simple practical tasks.</a:t>
            </a:r>
          </a:p>
          <a:p>
            <a:pPr eaLnBrk="1" hangingPunct="1"/>
            <a:endParaRPr lang="nl-NL" smtClean="0"/>
          </a:p>
          <a:p>
            <a:pPr eaLnBrk="1" hangingPunct="1"/>
            <a:r>
              <a:rPr lang="nl-NL" smtClean="0"/>
              <a:t>This objective relates to the training of assistants, it lasts between six months and one year, and does not require entrance qualifications. This training programme fulfils the labour market requirement for certificate holders at level one, and offers participants who are unable to obtain an initial qualification the opportunity of joining the labour market as a qualified employee. Progression routes: to basic vocational education.</a:t>
            </a:r>
          </a:p>
          <a:p>
            <a:pPr eaLnBrk="1" hangingPunct="1"/>
            <a:endParaRPr lang="nl-NL" smtClean="0"/>
          </a:p>
          <a:p>
            <a:pPr eaLnBrk="1" hangingPunct="1"/>
            <a:r>
              <a:rPr lang="nl-NL" smtClean="0"/>
              <a:t>Level 2: carrying out practical tasks.</a:t>
            </a:r>
          </a:p>
          <a:p>
            <a:pPr eaLnBrk="1" hangingPunct="1"/>
            <a:endParaRPr lang="nl-NL" smtClean="0"/>
          </a:p>
          <a:p>
            <a:pPr eaLnBrk="1" hangingPunct="1"/>
            <a:r>
              <a:rPr lang="nl-NL" smtClean="0"/>
              <a:t>This is the basic vocational qualification route that lasts between two and three years, and which does not require entrance requirements either. At this level, the minimum initial qualification must be achieved. Progression routes: to vocational education.</a:t>
            </a:r>
          </a:p>
          <a:p>
            <a:pPr eaLnBrk="1" hangingPunct="1"/>
            <a:endParaRPr lang="nl-NL" smtClean="0"/>
          </a:p>
          <a:p>
            <a:pPr eaLnBrk="1" hangingPunct="1"/>
            <a:r>
              <a:rPr lang="nl-NL" smtClean="0"/>
              <a:t>Level 3: carrying out tasks, fully independently.</a:t>
            </a:r>
          </a:p>
          <a:p>
            <a:pPr eaLnBrk="1" hangingPunct="1"/>
            <a:endParaRPr lang="nl-NL" smtClean="0"/>
          </a:p>
          <a:p>
            <a:pPr eaLnBrk="1" hangingPunct="1"/>
            <a:r>
              <a:rPr lang="nl-NL" smtClean="0"/>
              <a:t>This relates to a vocational programme which lasts between two and four years, and which according to law may be started by those who have a certificate of pre-vocational education, or a transition certificate to class 4 of senior general secondary education. Progression routes: to middle management training and specialist training.</a:t>
            </a:r>
          </a:p>
          <a:p>
            <a:pPr eaLnBrk="1" hangingPunct="1"/>
            <a:endParaRPr lang="nl-NL" smtClean="0"/>
          </a:p>
          <a:p>
            <a:pPr eaLnBrk="1" hangingPunct="1"/>
            <a:r>
              <a:rPr lang="nl-NL" smtClean="0"/>
              <a:t>Level 4: carrying out tasks of a broad or specialist nature, fully independently</a:t>
            </a:r>
          </a:p>
          <a:p>
            <a:pPr eaLnBrk="1" hangingPunct="1"/>
            <a:endParaRPr lang="nl-NL" smtClean="0"/>
          </a:p>
          <a:p>
            <a:pPr eaLnBrk="1" hangingPunct="1"/>
            <a:r>
              <a:rPr lang="nl-NL" smtClean="0"/>
              <a:t>Broad professional deployment requires middle management training, which lasts between three and four years. According to law this type of training is open to those who have a certificate of pre-vocational education, or a transition certificate to class 4 of senior general secondary education, or a vocational certificate. Progression routes: to higher education.</a:t>
            </a:r>
          </a:p>
          <a:p>
            <a:pPr eaLnBrk="1" hangingPunct="1"/>
            <a:endParaRPr lang="nl-NL" smtClean="0"/>
          </a:p>
          <a:p>
            <a:pPr eaLnBrk="1" hangingPunct="1"/>
            <a:r>
              <a:rPr lang="nl-NL" smtClean="0"/>
              <a:t>Specialisation requires a specialist-training programme, which lasts between one and two years and which can be started by those who have of a vocational training certificate. Progression routes: sometimes to higher education (in certain sectors this level is the highest level that can be achieved).</a:t>
            </a:r>
          </a:p>
          <a:p>
            <a:pPr eaLnBrk="1" hangingPunct="1"/>
            <a:endParaRPr lang="nl-N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0">
                <a:solidFill>
                  <a:schemeClr val="tx1"/>
                </a:solidFill>
                <a:latin typeface="Arial" charset="0"/>
              </a:defRPr>
            </a:lvl1pPr>
            <a:lvl2pPr marL="742950" indent="-285750" eaLnBrk="0" hangingPunct="0">
              <a:defRPr sz="8000">
                <a:solidFill>
                  <a:schemeClr val="tx1"/>
                </a:solidFill>
                <a:latin typeface="Arial" charset="0"/>
              </a:defRPr>
            </a:lvl2pPr>
            <a:lvl3pPr marL="1143000" indent="-228600" eaLnBrk="0" hangingPunct="0">
              <a:defRPr sz="8000">
                <a:solidFill>
                  <a:schemeClr val="tx1"/>
                </a:solidFill>
                <a:latin typeface="Arial" charset="0"/>
              </a:defRPr>
            </a:lvl3pPr>
            <a:lvl4pPr marL="1600200" indent="-228600" eaLnBrk="0" hangingPunct="0">
              <a:defRPr sz="8000">
                <a:solidFill>
                  <a:schemeClr val="tx1"/>
                </a:solidFill>
                <a:latin typeface="Arial" charset="0"/>
              </a:defRPr>
            </a:lvl4pPr>
            <a:lvl5pPr marL="2057400" indent="-228600" eaLnBrk="0" hangingPunct="0">
              <a:defRPr sz="8000">
                <a:solidFill>
                  <a:schemeClr val="tx1"/>
                </a:solidFill>
                <a:latin typeface="Arial" charset="0"/>
              </a:defRPr>
            </a:lvl5pPr>
            <a:lvl6pPr marL="2514600" indent="-228600" algn="ctr" eaLnBrk="0" fontAlgn="base" hangingPunct="0">
              <a:spcBef>
                <a:spcPct val="0"/>
              </a:spcBef>
              <a:spcAft>
                <a:spcPct val="0"/>
              </a:spcAft>
              <a:defRPr sz="8000">
                <a:solidFill>
                  <a:schemeClr val="tx1"/>
                </a:solidFill>
                <a:latin typeface="Arial" charset="0"/>
              </a:defRPr>
            </a:lvl6pPr>
            <a:lvl7pPr marL="2971800" indent="-228600" algn="ctr" eaLnBrk="0" fontAlgn="base" hangingPunct="0">
              <a:spcBef>
                <a:spcPct val="0"/>
              </a:spcBef>
              <a:spcAft>
                <a:spcPct val="0"/>
              </a:spcAft>
              <a:defRPr sz="8000">
                <a:solidFill>
                  <a:schemeClr val="tx1"/>
                </a:solidFill>
                <a:latin typeface="Arial" charset="0"/>
              </a:defRPr>
            </a:lvl7pPr>
            <a:lvl8pPr marL="3429000" indent="-228600" algn="ctr" eaLnBrk="0" fontAlgn="base" hangingPunct="0">
              <a:spcBef>
                <a:spcPct val="0"/>
              </a:spcBef>
              <a:spcAft>
                <a:spcPct val="0"/>
              </a:spcAft>
              <a:defRPr sz="8000">
                <a:solidFill>
                  <a:schemeClr val="tx1"/>
                </a:solidFill>
                <a:latin typeface="Arial" charset="0"/>
              </a:defRPr>
            </a:lvl8pPr>
            <a:lvl9pPr marL="3886200" indent="-228600" algn="ctr" eaLnBrk="0" fontAlgn="base" hangingPunct="0">
              <a:spcBef>
                <a:spcPct val="0"/>
              </a:spcBef>
              <a:spcAft>
                <a:spcPct val="0"/>
              </a:spcAft>
              <a:defRPr sz="8000">
                <a:solidFill>
                  <a:schemeClr val="tx1"/>
                </a:solidFill>
                <a:latin typeface="Arial" charset="0"/>
              </a:defRPr>
            </a:lvl9pPr>
          </a:lstStyle>
          <a:p>
            <a:pPr eaLnBrk="1" hangingPunct="1"/>
            <a:fld id="{DA699318-5029-4982-9020-CE5715A9A805}" type="slidenum">
              <a:rPr lang="nl-NL" sz="1200" smtClean="0">
                <a:latin typeface="Times New Roman" pitchFamily="18" charset="0"/>
              </a:rPr>
              <a:pPr eaLnBrk="1" hangingPunct="1"/>
              <a:t>13</a:t>
            </a:fld>
            <a:endParaRPr lang="nl-NL" sz="1200" smtClean="0">
              <a:latin typeface="Times New Roman" pitchFamily="18" charset="0"/>
            </a:endParaRPr>
          </a:p>
        </p:txBody>
      </p:sp>
      <p:sp>
        <p:nvSpPr>
          <p:cNvPr id="30723" name="Rectangle 2"/>
          <p:cNvSpPr>
            <a:spLocks noGrp="1" noRot="1" noChangeAspect="1" noChangeArrowheads="1" noTextEdit="1"/>
          </p:cNvSpPr>
          <p:nvPr>
            <p:ph type="sldImg"/>
          </p:nvPr>
        </p:nvSpPr>
        <p:spPr>
          <a:xfrm>
            <a:off x="917575" y="744538"/>
            <a:ext cx="4964113" cy="3722687"/>
          </a:xfrm>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smtClean="0"/>
              <a:t>The four levels of qualification in vocational education and related courses </a:t>
            </a:r>
          </a:p>
          <a:p>
            <a:pPr eaLnBrk="1" hangingPunct="1"/>
            <a:r>
              <a:rPr lang="nl-NL" smtClean="0"/>
              <a:t>Level 1: carrying out simple practical tasks.</a:t>
            </a:r>
          </a:p>
          <a:p>
            <a:pPr eaLnBrk="1" hangingPunct="1"/>
            <a:endParaRPr lang="nl-NL" smtClean="0"/>
          </a:p>
          <a:p>
            <a:pPr eaLnBrk="1" hangingPunct="1"/>
            <a:r>
              <a:rPr lang="nl-NL" smtClean="0"/>
              <a:t>This objective relates to the training of assistants, it lasts between six months and one year, and does not require entrance qualifications. This training programme fulfils the labour market requirement for certificate holders at level one, and offers participants who are unable to obtain an initial qualification the opportunity of joining the labour market as a qualified employee. Progression routes: to basic vocational education.</a:t>
            </a:r>
          </a:p>
          <a:p>
            <a:pPr eaLnBrk="1" hangingPunct="1"/>
            <a:endParaRPr lang="nl-NL" smtClean="0"/>
          </a:p>
          <a:p>
            <a:pPr eaLnBrk="1" hangingPunct="1"/>
            <a:r>
              <a:rPr lang="nl-NL" smtClean="0"/>
              <a:t>Level 2: carrying out practical tasks.</a:t>
            </a:r>
          </a:p>
          <a:p>
            <a:pPr eaLnBrk="1" hangingPunct="1"/>
            <a:endParaRPr lang="nl-NL" smtClean="0"/>
          </a:p>
          <a:p>
            <a:pPr eaLnBrk="1" hangingPunct="1"/>
            <a:r>
              <a:rPr lang="nl-NL" smtClean="0"/>
              <a:t>This is the basic vocational qualification route that lasts between two and three years, and which does not require entrance requirements either. At this level, the minimum initial qualification must be achieved. Progression routes: to vocational education.</a:t>
            </a:r>
          </a:p>
          <a:p>
            <a:pPr eaLnBrk="1" hangingPunct="1"/>
            <a:endParaRPr lang="nl-NL" smtClean="0"/>
          </a:p>
          <a:p>
            <a:pPr eaLnBrk="1" hangingPunct="1"/>
            <a:r>
              <a:rPr lang="nl-NL" smtClean="0"/>
              <a:t>Level 3: carrying out tasks, fully independently.</a:t>
            </a:r>
          </a:p>
          <a:p>
            <a:pPr eaLnBrk="1" hangingPunct="1"/>
            <a:endParaRPr lang="nl-NL" smtClean="0"/>
          </a:p>
          <a:p>
            <a:pPr eaLnBrk="1" hangingPunct="1"/>
            <a:r>
              <a:rPr lang="nl-NL" smtClean="0"/>
              <a:t>This relates to a vocational programme which lasts between two and four years, and which according to law may be started by those who have a certificate of pre-vocational education, or a transition certificate to class 4 of senior general secondary education. Progression routes: to middle management training and specialist training.</a:t>
            </a:r>
          </a:p>
          <a:p>
            <a:pPr eaLnBrk="1" hangingPunct="1"/>
            <a:endParaRPr lang="nl-NL" smtClean="0"/>
          </a:p>
          <a:p>
            <a:pPr eaLnBrk="1" hangingPunct="1"/>
            <a:r>
              <a:rPr lang="nl-NL" smtClean="0"/>
              <a:t>Level 4: carrying out tasks of a broad or specialist nature, fully independently</a:t>
            </a:r>
          </a:p>
          <a:p>
            <a:pPr eaLnBrk="1" hangingPunct="1"/>
            <a:endParaRPr lang="nl-NL" smtClean="0"/>
          </a:p>
          <a:p>
            <a:pPr eaLnBrk="1" hangingPunct="1"/>
            <a:r>
              <a:rPr lang="nl-NL" smtClean="0"/>
              <a:t>Broad professional deployment requires middle management training, which lasts between three and four years. According to law this type of training is open to those who have a certificate of pre-vocational education, or a transition certificate to class 4 of senior general secondary education, or a vocational certificate. Progression routes: to higher education.</a:t>
            </a:r>
          </a:p>
          <a:p>
            <a:pPr eaLnBrk="1" hangingPunct="1"/>
            <a:endParaRPr lang="nl-NL" smtClean="0"/>
          </a:p>
          <a:p>
            <a:pPr eaLnBrk="1" hangingPunct="1"/>
            <a:r>
              <a:rPr lang="nl-NL" smtClean="0"/>
              <a:t>Specialisation requires a specialist-training programme, which lasts between one and two years and which can be started by those who have of a vocational training certificate. Progression routes: sometimes to higher education (in certain sectors this level is the highest level that can be achieved).</a:t>
            </a:r>
          </a:p>
          <a:p>
            <a:pPr eaLnBrk="1" hangingPunct="1"/>
            <a:endParaRPr lang="nl-N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0">
                <a:solidFill>
                  <a:schemeClr val="tx1"/>
                </a:solidFill>
                <a:latin typeface="Arial" charset="0"/>
              </a:defRPr>
            </a:lvl1pPr>
            <a:lvl2pPr marL="742950" indent="-285750" eaLnBrk="0" hangingPunct="0">
              <a:defRPr sz="8000">
                <a:solidFill>
                  <a:schemeClr val="tx1"/>
                </a:solidFill>
                <a:latin typeface="Arial" charset="0"/>
              </a:defRPr>
            </a:lvl2pPr>
            <a:lvl3pPr marL="1143000" indent="-228600" eaLnBrk="0" hangingPunct="0">
              <a:defRPr sz="8000">
                <a:solidFill>
                  <a:schemeClr val="tx1"/>
                </a:solidFill>
                <a:latin typeface="Arial" charset="0"/>
              </a:defRPr>
            </a:lvl3pPr>
            <a:lvl4pPr marL="1600200" indent="-228600" eaLnBrk="0" hangingPunct="0">
              <a:defRPr sz="8000">
                <a:solidFill>
                  <a:schemeClr val="tx1"/>
                </a:solidFill>
                <a:latin typeface="Arial" charset="0"/>
              </a:defRPr>
            </a:lvl4pPr>
            <a:lvl5pPr marL="2057400" indent="-228600" eaLnBrk="0" hangingPunct="0">
              <a:defRPr sz="8000">
                <a:solidFill>
                  <a:schemeClr val="tx1"/>
                </a:solidFill>
                <a:latin typeface="Arial" charset="0"/>
              </a:defRPr>
            </a:lvl5pPr>
            <a:lvl6pPr marL="2514600" indent="-228600" algn="ctr" eaLnBrk="0" fontAlgn="base" hangingPunct="0">
              <a:spcBef>
                <a:spcPct val="0"/>
              </a:spcBef>
              <a:spcAft>
                <a:spcPct val="0"/>
              </a:spcAft>
              <a:defRPr sz="8000">
                <a:solidFill>
                  <a:schemeClr val="tx1"/>
                </a:solidFill>
                <a:latin typeface="Arial" charset="0"/>
              </a:defRPr>
            </a:lvl6pPr>
            <a:lvl7pPr marL="2971800" indent="-228600" algn="ctr" eaLnBrk="0" fontAlgn="base" hangingPunct="0">
              <a:spcBef>
                <a:spcPct val="0"/>
              </a:spcBef>
              <a:spcAft>
                <a:spcPct val="0"/>
              </a:spcAft>
              <a:defRPr sz="8000">
                <a:solidFill>
                  <a:schemeClr val="tx1"/>
                </a:solidFill>
                <a:latin typeface="Arial" charset="0"/>
              </a:defRPr>
            </a:lvl7pPr>
            <a:lvl8pPr marL="3429000" indent="-228600" algn="ctr" eaLnBrk="0" fontAlgn="base" hangingPunct="0">
              <a:spcBef>
                <a:spcPct val="0"/>
              </a:spcBef>
              <a:spcAft>
                <a:spcPct val="0"/>
              </a:spcAft>
              <a:defRPr sz="8000">
                <a:solidFill>
                  <a:schemeClr val="tx1"/>
                </a:solidFill>
                <a:latin typeface="Arial" charset="0"/>
              </a:defRPr>
            </a:lvl8pPr>
            <a:lvl9pPr marL="3886200" indent="-228600" algn="ctr" eaLnBrk="0" fontAlgn="base" hangingPunct="0">
              <a:spcBef>
                <a:spcPct val="0"/>
              </a:spcBef>
              <a:spcAft>
                <a:spcPct val="0"/>
              </a:spcAft>
              <a:defRPr sz="8000">
                <a:solidFill>
                  <a:schemeClr val="tx1"/>
                </a:solidFill>
                <a:latin typeface="Arial" charset="0"/>
              </a:defRPr>
            </a:lvl9pPr>
          </a:lstStyle>
          <a:p>
            <a:pPr eaLnBrk="1" hangingPunct="1"/>
            <a:fld id="{A540026C-6167-4015-B7C6-F35FFC4EBBE3}" type="slidenum">
              <a:rPr lang="nl-NL" sz="1200" smtClean="0">
                <a:latin typeface="Times New Roman" pitchFamily="18" charset="0"/>
              </a:rPr>
              <a:pPr eaLnBrk="1" hangingPunct="1"/>
              <a:t>14</a:t>
            </a:fld>
            <a:endParaRPr lang="nl-NL" sz="1200" smtClean="0">
              <a:latin typeface="Times New Roman" pitchFamily="18" charset="0"/>
            </a:endParaRPr>
          </a:p>
        </p:txBody>
      </p:sp>
      <p:sp>
        <p:nvSpPr>
          <p:cNvPr id="31747" name="Rectangle 2"/>
          <p:cNvSpPr>
            <a:spLocks noGrp="1" noRot="1" noChangeAspect="1" noChangeArrowheads="1" noTextEdit="1"/>
          </p:cNvSpPr>
          <p:nvPr>
            <p:ph type="sldImg"/>
          </p:nvPr>
        </p:nvSpPr>
        <p:spPr>
          <a:xfrm>
            <a:off x="917575" y="744538"/>
            <a:ext cx="4964113" cy="3722687"/>
          </a:xfrm>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smtClean="0"/>
              <a:t>The Adult &amp; Vocational Education Act (the WEB) provides the 42 regional vocational education &amp; training centres (roc's) with the statutory duty to offer vocational education in three sectors: Engineering and Technology, Economics and Health &amp; Social Care, and to offer adult education. In addition they carry out contract activities i.e. work for third parties which are not part of their statutory duties, and which are not financed by the Ministry of Education, Culture and Sciences (OC&amp;W). </a:t>
            </a:r>
          </a:p>
          <a:p>
            <a:pPr eaLnBrk="1" hangingPunct="1"/>
            <a:r>
              <a:rPr lang="nl-NL" smtClean="0"/>
              <a:t>The 11 agricultural vocational education &amp; training centres (aoc's) and the three innovation and practical centres (ipc's) provide primary and secondary agricultural vocational education, in the sectors agriculture, natural environment and food technology. These institutions are also subject to the Adult &amp; Vocational Education Act. They are financed by the Ministry of Agriculture, Environment and Fisheries.</a:t>
            </a:r>
          </a:p>
          <a:p>
            <a:pPr eaLnBrk="1" hangingPunct="1"/>
            <a:endParaRPr lang="nl-NL" smtClean="0"/>
          </a:p>
          <a:p>
            <a:pPr eaLnBrk="1" hangingPunct="1"/>
            <a:r>
              <a:rPr lang="nl-NL" smtClean="0"/>
              <a:t>The 13 specialised colleges provide vocational courses for specific sectors. They are financed by the Ministry of OC&amp;W, if they can demonstrate that their programmes cannot be efficiently provided within an roc. Examples of sectors with specialised colleges are the graphics industry, butchers, painting and decorating, train drivers, the fishing sector, shipping and transport, joinery and fine mechanical engineering.</a:t>
            </a:r>
          </a:p>
          <a:p>
            <a:pPr eaLnBrk="1" hangingPunct="1"/>
            <a:endParaRPr lang="nl-NL" smtClean="0"/>
          </a:p>
          <a:p>
            <a:pPr eaLnBrk="1" hangingPunct="1"/>
            <a:r>
              <a:rPr lang="nl-NL" smtClean="0"/>
              <a:t>Private teaching institutions are commercial institutions, which provide courses in vocational education and training. They too must comply with the requirements laid down in the WEB Act; they have the same rights as other institutions, but are not funded by the government.</a:t>
            </a:r>
          </a:p>
          <a:p>
            <a:pPr eaLnBrk="1" hangingPunct="1"/>
            <a:endParaRPr lang="nl-N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0">
                <a:solidFill>
                  <a:schemeClr val="tx1"/>
                </a:solidFill>
                <a:latin typeface="Arial" charset="0"/>
              </a:defRPr>
            </a:lvl1pPr>
            <a:lvl2pPr marL="742950" indent="-285750" eaLnBrk="0" hangingPunct="0">
              <a:defRPr sz="8000">
                <a:solidFill>
                  <a:schemeClr val="tx1"/>
                </a:solidFill>
                <a:latin typeface="Arial" charset="0"/>
              </a:defRPr>
            </a:lvl2pPr>
            <a:lvl3pPr marL="1143000" indent="-228600" eaLnBrk="0" hangingPunct="0">
              <a:defRPr sz="8000">
                <a:solidFill>
                  <a:schemeClr val="tx1"/>
                </a:solidFill>
                <a:latin typeface="Arial" charset="0"/>
              </a:defRPr>
            </a:lvl3pPr>
            <a:lvl4pPr marL="1600200" indent="-228600" eaLnBrk="0" hangingPunct="0">
              <a:defRPr sz="8000">
                <a:solidFill>
                  <a:schemeClr val="tx1"/>
                </a:solidFill>
                <a:latin typeface="Arial" charset="0"/>
              </a:defRPr>
            </a:lvl4pPr>
            <a:lvl5pPr marL="2057400" indent="-228600" eaLnBrk="0" hangingPunct="0">
              <a:defRPr sz="8000">
                <a:solidFill>
                  <a:schemeClr val="tx1"/>
                </a:solidFill>
                <a:latin typeface="Arial" charset="0"/>
              </a:defRPr>
            </a:lvl5pPr>
            <a:lvl6pPr marL="2514600" indent="-228600" algn="ctr" eaLnBrk="0" fontAlgn="base" hangingPunct="0">
              <a:spcBef>
                <a:spcPct val="0"/>
              </a:spcBef>
              <a:spcAft>
                <a:spcPct val="0"/>
              </a:spcAft>
              <a:defRPr sz="8000">
                <a:solidFill>
                  <a:schemeClr val="tx1"/>
                </a:solidFill>
                <a:latin typeface="Arial" charset="0"/>
              </a:defRPr>
            </a:lvl6pPr>
            <a:lvl7pPr marL="2971800" indent="-228600" algn="ctr" eaLnBrk="0" fontAlgn="base" hangingPunct="0">
              <a:spcBef>
                <a:spcPct val="0"/>
              </a:spcBef>
              <a:spcAft>
                <a:spcPct val="0"/>
              </a:spcAft>
              <a:defRPr sz="8000">
                <a:solidFill>
                  <a:schemeClr val="tx1"/>
                </a:solidFill>
                <a:latin typeface="Arial" charset="0"/>
              </a:defRPr>
            </a:lvl7pPr>
            <a:lvl8pPr marL="3429000" indent="-228600" algn="ctr" eaLnBrk="0" fontAlgn="base" hangingPunct="0">
              <a:spcBef>
                <a:spcPct val="0"/>
              </a:spcBef>
              <a:spcAft>
                <a:spcPct val="0"/>
              </a:spcAft>
              <a:defRPr sz="8000">
                <a:solidFill>
                  <a:schemeClr val="tx1"/>
                </a:solidFill>
                <a:latin typeface="Arial" charset="0"/>
              </a:defRPr>
            </a:lvl8pPr>
            <a:lvl9pPr marL="3886200" indent="-228600" algn="ctr" eaLnBrk="0" fontAlgn="base" hangingPunct="0">
              <a:spcBef>
                <a:spcPct val="0"/>
              </a:spcBef>
              <a:spcAft>
                <a:spcPct val="0"/>
              </a:spcAft>
              <a:defRPr sz="8000">
                <a:solidFill>
                  <a:schemeClr val="tx1"/>
                </a:solidFill>
                <a:latin typeface="Arial" charset="0"/>
              </a:defRPr>
            </a:lvl9pPr>
          </a:lstStyle>
          <a:p>
            <a:pPr eaLnBrk="1" hangingPunct="1"/>
            <a:fld id="{CF60FE0E-02EC-42C6-B22C-C02150DF8D3F}" type="slidenum">
              <a:rPr lang="nl-NL" sz="1200" smtClean="0">
                <a:latin typeface="Times New Roman" pitchFamily="18" charset="0"/>
              </a:rPr>
              <a:pPr eaLnBrk="1" hangingPunct="1"/>
              <a:t>18</a:t>
            </a:fld>
            <a:endParaRPr lang="nl-NL" sz="1200" smtClean="0">
              <a:latin typeface="Times New Roman" pitchFamily="18" charset="0"/>
            </a:endParaRPr>
          </a:p>
        </p:txBody>
      </p:sp>
      <p:sp>
        <p:nvSpPr>
          <p:cNvPr id="32771" name="Rectangle 2"/>
          <p:cNvSpPr>
            <a:spLocks noGrp="1" noRot="1" noChangeAspect="1" noChangeArrowheads="1" noTextEdit="1"/>
          </p:cNvSpPr>
          <p:nvPr>
            <p:ph type="sldImg"/>
          </p:nvPr>
        </p:nvSpPr>
        <p:spPr>
          <a:xfrm>
            <a:off x="917575" y="744538"/>
            <a:ext cx="4964113" cy="3722687"/>
          </a:xfrm>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smtClean="0"/>
              <a:t>For years, the male-female ratio in vocational education and training has shown an imbalance in the sectors engineering &amp; technology and health and social care. This imbalance is slowly improved upon. Five years previously, participation by men in health and social care was 10 percent, and participation by women in engineering &amp; technology was also 10 percent. </a:t>
            </a:r>
          </a:p>
          <a:p>
            <a:pPr eaLnBrk="1" hangingPunct="1"/>
            <a:endParaRPr lang="nl-NL" smtClean="0"/>
          </a:p>
          <a:p>
            <a:pPr eaLnBrk="1" hangingPunct="1"/>
            <a:r>
              <a:rPr lang="nl-NL" smtClean="0"/>
              <a:t>(Source: Ministry of OC&amp;W (Ministry of Education, Culture and Sciences) key figures2007)</a:t>
            </a:r>
          </a:p>
          <a:p>
            <a:pPr eaLnBrk="1" hangingPunct="1"/>
            <a:endParaRPr lang="nl-NL"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0">
                <a:solidFill>
                  <a:schemeClr val="tx1"/>
                </a:solidFill>
                <a:latin typeface="Arial" charset="0"/>
              </a:defRPr>
            </a:lvl1pPr>
            <a:lvl2pPr marL="742950" indent="-285750" eaLnBrk="0" hangingPunct="0">
              <a:defRPr sz="8000">
                <a:solidFill>
                  <a:schemeClr val="tx1"/>
                </a:solidFill>
                <a:latin typeface="Arial" charset="0"/>
              </a:defRPr>
            </a:lvl2pPr>
            <a:lvl3pPr marL="1143000" indent="-228600" eaLnBrk="0" hangingPunct="0">
              <a:defRPr sz="8000">
                <a:solidFill>
                  <a:schemeClr val="tx1"/>
                </a:solidFill>
                <a:latin typeface="Arial" charset="0"/>
              </a:defRPr>
            </a:lvl3pPr>
            <a:lvl4pPr marL="1600200" indent="-228600" eaLnBrk="0" hangingPunct="0">
              <a:defRPr sz="8000">
                <a:solidFill>
                  <a:schemeClr val="tx1"/>
                </a:solidFill>
                <a:latin typeface="Arial" charset="0"/>
              </a:defRPr>
            </a:lvl4pPr>
            <a:lvl5pPr marL="2057400" indent="-228600" eaLnBrk="0" hangingPunct="0">
              <a:defRPr sz="8000">
                <a:solidFill>
                  <a:schemeClr val="tx1"/>
                </a:solidFill>
                <a:latin typeface="Arial" charset="0"/>
              </a:defRPr>
            </a:lvl5pPr>
            <a:lvl6pPr marL="2514600" indent="-228600" algn="ctr" eaLnBrk="0" fontAlgn="base" hangingPunct="0">
              <a:spcBef>
                <a:spcPct val="0"/>
              </a:spcBef>
              <a:spcAft>
                <a:spcPct val="0"/>
              </a:spcAft>
              <a:defRPr sz="8000">
                <a:solidFill>
                  <a:schemeClr val="tx1"/>
                </a:solidFill>
                <a:latin typeface="Arial" charset="0"/>
              </a:defRPr>
            </a:lvl6pPr>
            <a:lvl7pPr marL="2971800" indent="-228600" algn="ctr" eaLnBrk="0" fontAlgn="base" hangingPunct="0">
              <a:spcBef>
                <a:spcPct val="0"/>
              </a:spcBef>
              <a:spcAft>
                <a:spcPct val="0"/>
              </a:spcAft>
              <a:defRPr sz="8000">
                <a:solidFill>
                  <a:schemeClr val="tx1"/>
                </a:solidFill>
                <a:latin typeface="Arial" charset="0"/>
              </a:defRPr>
            </a:lvl7pPr>
            <a:lvl8pPr marL="3429000" indent="-228600" algn="ctr" eaLnBrk="0" fontAlgn="base" hangingPunct="0">
              <a:spcBef>
                <a:spcPct val="0"/>
              </a:spcBef>
              <a:spcAft>
                <a:spcPct val="0"/>
              </a:spcAft>
              <a:defRPr sz="8000">
                <a:solidFill>
                  <a:schemeClr val="tx1"/>
                </a:solidFill>
                <a:latin typeface="Arial" charset="0"/>
              </a:defRPr>
            </a:lvl8pPr>
            <a:lvl9pPr marL="3886200" indent="-228600" algn="ctr" eaLnBrk="0" fontAlgn="base" hangingPunct="0">
              <a:spcBef>
                <a:spcPct val="0"/>
              </a:spcBef>
              <a:spcAft>
                <a:spcPct val="0"/>
              </a:spcAft>
              <a:defRPr sz="8000">
                <a:solidFill>
                  <a:schemeClr val="tx1"/>
                </a:solidFill>
                <a:latin typeface="Arial" charset="0"/>
              </a:defRPr>
            </a:lvl9pPr>
          </a:lstStyle>
          <a:p>
            <a:pPr eaLnBrk="1" hangingPunct="1"/>
            <a:fld id="{75C17649-4459-4CC1-9730-C19973D40E94}" type="slidenum">
              <a:rPr lang="nl-NL" sz="1200" smtClean="0">
                <a:latin typeface="Times New Roman" pitchFamily="18" charset="0"/>
              </a:rPr>
              <a:pPr eaLnBrk="1" hangingPunct="1"/>
              <a:t>19</a:t>
            </a:fld>
            <a:endParaRPr lang="nl-NL" sz="1200" smtClean="0">
              <a:latin typeface="Times New Roman" pitchFamily="18" charset="0"/>
            </a:endParaRPr>
          </a:p>
        </p:txBody>
      </p:sp>
      <p:sp>
        <p:nvSpPr>
          <p:cNvPr id="33795" name="Rectangle 2"/>
          <p:cNvSpPr>
            <a:spLocks noGrp="1" noRot="1" noChangeAspect="1" noChangeArrowheads="1" noTextEdit="1"/>
          </p:cNvSpPr>
          <p:nvPr>
            <p:ph type="sldImg"/>
          </p:nvPr>
        </p:nvSpPr>
        <p:spPr>
          <a:xfrm>
            <a:off x="917575" y="744538"/>
            <a:ext cx="4964113" cy="3722687"/>
          </a:xfrm>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smtClean="0"/>
              <a:t>In the Netherlands, the Ministry of Education, Culture and Sciences (OC&amp;W) spends more than 30 billion Dutch guilders a year, on education. This represents 17% of all gross government expenditure, and 5.1% of the Gross Domestic Product. At 5.1% of GDP the Netherlands is below the OECD average of 6 percent.</a:t>
            </a:r>
          </a:p>
          <a:p>
            <a:pPr eaLnBrk="1" hangingPunct="1"/>
            <a:endParaRPr lang="nl-NL" smtClean="0"/>
          </a:p>
          <a:p>
            <a:pPr eaLnBrk="1" hangingPunct="1"/>
            <a:r>
              <a:rPr lang="nl-NL" smtClean="0"/>
              <a:t>More than 4 billion guilders from the OC&amp;W budget are spent on the VET sector (vocational education and training and adult education). For each participant in vocational education, every VET institution receives 8,300 guilders for education and 900 guilders for accommodation. For adult education, OC&amp;W provides 34 guilders per adult resident to the municipalities, in addition to 6,900 guilders per immigrant eligible for naturalisation into Dutch society, via an educational programme.</a:t>
            </a:r>
          </a:p>
          <a:p>
            <a:pPr eaLnBrk="1" hangingPunct="1"/>
            <a:endParaRPr lang="nl-NL" smtClean="0"/>
          </a:p>
          <a:p>
            <a:pPr eaLnBrk="1" hangingPunct="1"/>
            <a:r>
              <a:rPr lang="nl-NL" smtClean="0"/>
              <a:t>(Figures for 1997; excluding agricultural education; source: OC&amp;W key figures 1999)</a:t>
            </a:r>
          </a:p>
          <a:p>
            <a:pPr eaLnBrk="1" hangingPunct="1"/>
            <a:endParaRPr lang="nl-NL"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0">
                <a:solidFill>
                  <a:schemeClr val="tx1"/>
                </a:solidFill>
                <a:latin typeface="Arial" charset="0"/>
              </a:defRPr>
            </a:lvl1pPr>
            <a:lvl2pPr marL="742950" indent="-285750" eaLnBrk="0" hangingPunct="0">
              <a:defRPr sz="8000">
                <a:solidFill>
                  <a:schemeClr val="tx1"/>
                </a:solidFill>
                <a:latin typeface="Arial" charset="0"/>
              </a:defRPr>
            </a:lvl2pPr>
            <a:lvl3pPr marL="1143000" indent="-228600" eaLnBrk="0" hangingPunct="0">
              <a:defRPr sz="8000">
                <a:solidFill>
                  <a:schemeClr val="tx1"/>
                </a:solidFill>
                <a:latin typeface="Arial" charset="0"/>
              </a:defRPr>
            </a:lvl3pPr>
            <a:lvl4pPr marL="1600200" indent="-228600" eaLnBrk="0" hangingPunct="0">
              <a:defRPr sz="8000">
                <a:solidFill>
                  <a:schemeClr val="tx1"/>
                </a:solidFill>
                <a:latin typeface="Arial" charset="0"/>
              </a:defRPr>
            </a:lvl4pPr>
            <a:lvl5pPr marL="2057400" indent="-228600" eaLnBrk="0" hangingPunct="0">
              <a:defRPr sz="8000">
                <a:solidFill>
                  <a:schemeClr val="tx1"/>
                </a:solidFill>
                <a:latin typeface="Arial" charset="0"/>
              </a:defRPr>
            </a:lvl5pPr>
            <a:lvl6pPr marL="2514600" indent="-228600" algn="ctr" eaLnBrk="0" fontAlgn="base" hangingPunct="0">
              <a:spcBef>
                <a:spcPct val="0"/>
              </a:spcBef>
              <a:spcAft>
                <a:spcPct val="0"/>
              </a:spcAft>
              <a:defRPr sz="8000">
                <a:solidFill>
                  <a:schemeClr val="tx1"/>
                </a:solidFill>
                <a:latin typeface="Arial" charset="0"/>
              </a:defRPr>
            </a:lvl6pPr>
            <a:lvl7pPr marL="2971800" indent="-228600" algn="ctr" eaLnBrk="0" fontAlgn="base" hangingPunct="0">
              <a:spcBef>
                <a:spcPct val="0"/>
              </a:spcBef>
              <a:spcAft>
                <a:spcPct val="0"/>
              </a:spcAft>
              <a:defRPr sz="8000">
                <a:solidFill>
                  <a:schemeClr val="tx1"/>
                </a:solidFill>
                <a:latin typeface="Arial" charset="0"/>
              </a:defRPr>
            </a:lvl7pPr>
            <a:lvl8pPr marL="3429000" indent="-228600" algn="ctr" eaLnBrk="0" fontAlgn="base" hangingPunct="0">
              <a:spcBef>
                <a:spcPct val="0"/>
              </a:spcBef>
              <a:spcAft>
                <a:spcPct val="0"/>
              </a:spcAft>
              <a:defRPr sz="8000">
                <a:solidFill>
                  <a:schemeClr val="tx1"/>
                </a:solidFill>
                <a:latin typeface="Arial" charset="0"/>
              </a:defRPr>
            </a:lvl8pPr>
            <a:lvl9pPr marL="3886200" indent="-228600" algn="ctr" eaLnBrk="0" fontAlgn="base" hangingPunct="0">
              <a:spcBef>
                <a:spcPct val="0"/>
              </a:spcBef>
              <a:spcAft>
                <a:spcPct val="0"/>
              </a:spcAft>
              <a:defRPr sz="8000">
                <a:solidFill>
                  <a:schemeClr val="tx1"/>
                </a:solidFill>
                <a:latin typeface="Arial" charset="0"/>
              </a:defRPr>
            </a:lvl9pPr>
          </a:lstStyle>
          <a:p>
            <a:pPr eaLnBrk="1" hangingPunct="1"/>
            <a:fld id="{2C7E1681-A169-4124-8992-52EF3F4065FE}" type="slidenum">
              <a:rPr lang="nl-NL" sz="1200" smtClean="0">
                <a:latin typeface="Times New Roman" pitchFamily="18" charset="0"/>
              </a:rPr>
              <a:pPr eaLnBrk="1" hangingPunct="1"/>
              <a:t>20</a:t>
            </a:fld>
            <a:endParaRPr lang="nl-NL" sz="1200" smtClean="0">
              <a:latin typeface="Times New Roman" pitchFamily="18" charset="0"/>
            </a:endParaRPr>
          </a:p>
        </p:txBody>
      </p:sp>
      <p:sp>
        <p:nvSpPr>
          <p:cNvPr id="34819" name="Rectangle 2"/>
          <p:cNvSpPr>
            <a:spLocks noGrp="1" noRot="1" noChangeAspect="1" noChangeArrowheads="1" noTextEdit="1"/>
          </p:cNvSpPr>
          <p:nvPr>
            <p:ph type="sldImg"/>
          </p:nvPr>
        </p:nvSpPr>
        <p:spPr>
          <a:xfrm>
            <a:off x="917575" y="744538"/>
            <a:ext cx="4964113" cy="3722687"/>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smtClean="0"/>
              <a:t>In the Netherlands, the Ministry of Education, Culture and Sciences (OC&amp;W) spends more than 30 billion Dutch guilders a year, on education. This represents 5.6% of the Gross Domestic Product. At 5.1% of GDP the Netherlands is below the OECD average of 6 percent.</a:t>
            </a:r>
          </a:p>
          <a:p>
            <a:pPr eaLnBrk="1" hangingPunct="1"/>
            <a:endParaRPr lang="nl-NL" smtClean="0"/>
          </a:p>
          <a:p>
            <a:pPr eaLnBrk="1" hangingPunct="1"/>
            <a:endParaRPr lang="nl-NL" smtClean="0"/>
          </a:p>
          <a:p>
            <a:pPr eaLnBrk="1" hangingPunct="1"/>
            <a:endParaRPr lang="nl-N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9874" name="Rectangle 2"/>
          <p:cNvSpPr>
            <a:spLocks noGrp="1" noChangeArrowheads="1"/>
          </p:cNvSpPr>
          <p:nvPr>
            <p:ph type="ctrTitle"/>
          </p:nvPr>
        </p:nvSpPr>
        <p:spPr>
          <a:xfrm>
            <a:off x="685800" y="2667000"/>
            <a:ext cx="7772400" cy="1143000"/>
          </a:xfrm>
        </p:spPr>
        <p:txBody>
          <a:bodyPr/>
          <a:lstStyle>
            <a:lvl1pPr>
              <a:defRPr sz="3200">
                <a:solidFill>
                  <a:srgbClr val="C40011"/>
                </a:solidFill>
              </a:defRPr>
            </a:lvl1pPr>
          </a:lstStyle>
          <a:p>
            <a:r>
              <a:rPr lang="nl-NL"/>
              <a:t>Klik om het opmaakprofiel van de modeltitel te bewerken</a:t>
            </a:r>
          </a:p>
        </p:txBody>
      </p:sp>
      <p:sp>
        <p:nvSpPr>
          <p:cNvPr id="79875" name="Rectangle 3"/>
          <p:cNvSpPr>
            <a:spLocks noGrp="1" noChangeArrowheads="1"/>
          </p:cNvSpPr>
          <p:nvPr>
            <p:ph type="subTitle" idx="1"/>
          </p:nvPr>
        </p:nvSpPr>
        <p:spPr>
          <a:xfrm>
            <a:off x="457200" y="5105400"/>
            <a:ext cx="8001000" cy="609600"/>
          </a:xfrm>
        </p:spPr>
        <p:txBody>
          <a:bodyPr/>
          <a:lstStyle>
            <a:lvl1pPr marL="0" indent="0" algn="r">
              <a:buFontTx/>
              <a:buNone/>
              <a:defRPr/>
            </a:lvl1pPr>
          </a:lstStyle>
          <a:p>
            <a:r>
              <a:rPr lang="nl-NL"/>
              <a:t>Klik om het opmaakprofiel van de modelondertitel te bewerken</a:t>
            </a:r>
          </a:p>
        </p:txBody>
      </p:sp>
      <p:sp>
        <p:nvSpPr>
          <p:cNvPr id="4" name="Rectangle 4"/>
          <p:cNvSpPr>
            <a:spLocks noGrp="1" noChangeArrowheads="1"/>
          </p:cNvSpPr>
          <p:nvPr>
            <p:ph type="ftr" sz="quarter" idx="10"/>
          </p:nvPr>
        </p:nvSpPr>
        <p:spPr>
          <a:xfrm>
            <a:off x="6096000" y="6400800"/>
            <a:ext cx="2895600" cy="457200"/>
          </a:xfrm>
        </p:spPr>
        <p:txBody>
          <a:bodyPr/>
          <a:lstStyle>
            <a:lvl1pPr>
              <a:defRPr/>
            </a:lvl1pPr>
          </a:lstStyle>
          <a:p>
            <a:pPr>
              <a:defRPr/>
            </a:pPr>
            <a:endParaRPr lang="nl-NL"/>
          </a:p>
        </p:txBody>
      </p:sp>
    </p:spTree>
    <p:extLst>
      <p:ext uri="{BB962C8B-B14F-4D97-AF65-F5344CB8AC3E}">
        <p14:creationId xmlns:p14="http://schemas.microsoft.com/office/powerpoint/2010/main" val="3370897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AD476A6C-9E60-420B-AAD9-F7A7D0CF187B}" type="slidenum">
              <a:rPr lang="nl-NL"/>
              <a:pPr>
                <a:defRPr/>
              </a:pPr>
              <a:t>‹nr.›</a:t>
            </a:fld>
            <a:endParaRPr lang="nl-NL"/>
          </a:p>
        </p:txBody>
      </p:sp>
    </p:spTree>
    <p:extLst>
      <p:ext uri="{BB962C8B-B14F-4D97-AF65-F5344CB8AC3E}">
        <p14:creationId xmlns:p14="http://schemas.microsoft.com/office/powerpoint/2010/main" val="4132481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43700" y="685800"/>
            <a:ext cx="2171700" cy="54102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228600" y="685800"/>
            <a:ext cx="6362700" cy="54102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12F7665A-1611-4D42-B652-EDB80E369773}" type="slidenum">
              <a:rPr lang="nl-NL"/>
              <a:pPr>
                <a:defRPr/>
              </a:pPr>
              <a:t>‹nr.›</a:t>
            </a:fld>
            <a:endParaRPr lang="nl-NL"/>
          </a:p>
        </p:txBody>
      </p:sp>
    </p:spTree>
    <p:extLst>
      <p:ext uri="{BB962C8B-B14F-4D97-AF65-F5344CB8AC3E}">
        <p14:creationId xmlns:p14="http://schemas.microsoft.com/office/powerpoint/2010/main" val="1215427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el, tekst en grafiek">
    <p:spTree>
      <p:nvGrpSpPr>
        <p:cNvPr id="1" name=""/>
        <p:cNvGrpSpPr/>
        <p:nvPr/>
      </p:nvGrpSpPr>
      <p:grpSpPr>
        <a:xfrm>
          <a:off x="0" y="0"/>
          <a:ext cx="0" cy="0"/>
          <a:chOff x="0" y="0"/>
          <a:chExt cx="0" cy="0"/>
        </a:xfrm>
      </p:grpSpPr>
      <p:sp>
        <p:nvSpPr>
          <p:cNvPr id="2" name="Titel 1"/>
          <p:cNvSpPr>
            <a:spLocks noGrp="1"/>
          </p:cNvSpPr>
          <p:nvPr>
            <p:ph type="title"/>
          </p:nvPr>
        </p:nvSpPr>
        <p:spPr>
          <a:xfrm>
            <a:off x="228600" y="685800"/>
            <a:ext cx="8686800" cy="6096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2743200" y="1447800"/>
            <a:ext cx="2857500" cy="464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grafiek 3"/>
          <p:cNvSpPr>
            <a:spLocks noGrp="1"/>
          </p:cNvSpPr>
          <p:nvPr>
            <p:ph type="chart" sz="half" idx="2"/>
          </p:nvPr>
        </p:nvSpPr>
        <p:spPr>
          <a:xfrm>
            <a:off x="5753100" y="1447800"/>
            <a:ext cx="2857500" cy="4648200"/>
          </a:xfrm>
        </p:spPr>
        <p:txBody>
          <a:bodyPr/>
          <a:lstStyle/>
          <a:p>
            <a:pPr lvl="0"/>
            <a:endParaRPr lang="nl-NL"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5A3F296A-E54B-4D41-AAA6-C17645FC2A8A}" type="slidenum">
              <a:rPr lang="nl-NL"/>
              <a:pPr>
                <a:defRPr/>
              </a:pPr>
              <a:t>‹nr.›</a:t>
            </a:fld>
            <a:endParaRPr lang="nl-NL"/>
          </a:p>
        </p:txBody>
      </p:sp>
    </p:spTree>
    <p:extLst>
      <p:ext uri="{BB962C8B-B14F-4D97-AF65-F5344CB8AC3E}">
        <p14:creationId xmlns:p14="http://schemas.microsoft.com/office/powerpoint/2010/main" val="117458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541BEF39-079C-47F8-92F9-1E144D166ECF}" type="slidenum">
              <a:rPr lang="nl-NL"/>
              <a:pPr>
                <a:defRPr/>
              </a:pPr>
              <a:t>‹nr.›</a:t>
            </a:fld>
            <a:endParaRPr lang="nl-NL"/>
          </a:p>
        </p:txBody>
      </p:sp>
    </p:spTree>
    <p:extLst>
      <p:ext uri="{BB962C8B-B14F-4D97-AF65-F5344CB8AC3E}">
        <p14:creationId xmlns:p14="http://schemas.microsoft.com/office/powerpoint/2010/main" val="2544464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820FE9D1-8969-417D-92F3-ABF6D0B18CB2}" type="slidenum">
              <a:rPr lang="nl-NL"/>
              <a:pPr>
                <a:defRPr/>
              </a:pPr>
              <a:t>‹nr.›</a:t>
            </a:fld>
            <a:endParaRPr lang="nl-NL"/>
          </a:p>
        </p:txBody>
      </p:sp>
    </p:spTree>
    <p:extLst>
      <p:ext uri="{BB962C8B-B14F-4D97-AF65-F5344CB8AC3E}">
        <p14:creationId xmlns:p14="http://schemas.microsoft.com/office/powerpoint/2010/main" val="2871544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2743200" y="1447800"/>
            <a:ext cx="28575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5753100" y="1447800"/>
            <a:ext cx="28575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EC913A87-B076-4842-89F7-90C248319554}" type="slidenum">
              <a:rPr lang="nl-NL"/>
              <a:pPr>
                <a:defRPr/>
              </a:pPr>
              <a:t>‹nr.›</a:t>
            </a:fld>
            <a:endParaRPr lang="nl-NL"/>
          </a:p>
        </p:txBody>
      </p:sp>
    </p:spTree>
    <p:extLst>
      <p:ext uri="{BB962C8B-B14F-4D97-AF65-F5344CB8AC3E}">
        <p14:creationId xmlns:p14="http://schemas.microsoft.com/office/powerpoint/2010/main" val="2397123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ln/>
        </p:spPr>
        <p:txBody>
          <a:bodyPr/>
          <a:lstStyle>
            <a:lvl1pPr>
              <a:defRPr/>
            </a:lvl1pPr>
          </a:lstStyle>
          <a:p>
            <a:pPr>
              <a:defRPr/>
            </a:pPr>
            <a:fld id="{A080E7A1-4CFA-4A4A-86FF-92A42C418FAA}" type="slidenum">
              <a:rPr lang="nl-NL"/>
              <a:pPr>
                <a:defRPr/>
              </a:pPr>
              <a:t>‹nr.›</a:t>
            </a:fld>
            <a:endParaRPr lang="nl-NL"/>
          </a:p>
        </p:txBody>
      </p:sp>
    </p:spTree>
    <p:extLst>
      <p:ext uri="{BB962C8B-B14F-4D97-AF65-F5344CB8AC3E}">
        <p14:creationId xmlns:p14="http://schemas.microsoft.com/office/powerpoint/2010/main" val="1376329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4B78A41C-7410-4933-9396-59D9BFDFAAAC}" type="slidenum">
              <a:rPr lang="nl-NL"/>
              <a:pPr>
                <a:defRPr/>
              </a:pPr>
              <a:t>‹nr.›</a:t>
            </a:fld>
            <a:endParaRPr lang="nl-NL"/>
          </a:p>
        </p:txBody>
      </p:sp>
    </p:spTree>
    <p:extLst>
      <p:ext uri="{BB962C8B-B14F-4D97-AF65-F5344CB8AC3E}">
        <p14:creationId xmlns:p14="http://schemas.microsoft.com/office/powerpoint/2010/main" val="2862527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ln/>
        </p:spPr>
        <p:txBody>
          <a:bodyPr/>
          <a:lstStyle>
            <a:lvl1pPr>
              <a:defRPr/>
            </a:lvl1pPr>
          </a:lstStyle>
          <a:p>
            <a:pPr>
              <a:defRPr/>
            </a:pPr>
            <a:fld id="{1AC47764-E82A-4C1C-9796-511B68BF992F}" type="slidenum">
              <a:rPr lang="nl-NL"/>
              <a:pPr>
                <a:defRPr/>
              </a:pPr>
              <a:t>‹nr.›</a:t>
            </a:fld>
            <a:endParaRPr lang="nl-NL"/>
          </a:p>
        </p:txBody>
      </p:sp>
    </p:spTree>
    <p:extLst>
      <p:ext uri="{BB962C8B-B14F-4D97-AF65-F5344CB8AC3E}">
        <p14:creationId xmlns:p14="http://schemas.microsoft.com/office/powerpoint/2010/main" val="799981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40A3E0CB-6A26-48EC-B149-52E636B7AB1B}" type="slidenum">
              <a:rPr lang="nl-NL"/>
              <a:pPr>
                <a:defRPr/>
              </a:pPr>
              <a:t>‹nr.›</a:t>
            </a:fld>
            <a:endParaRPr lang="nl-NL"/>
          </a:p>
        </p:txBody>
      </p:sp>
    </p:spTree>
    <p:extLst>
      <p:ext uri="{BB962C8B-B14F-4D97-AF65-F5344CB8AC3E}">
        <p14:creationId xmlns:p14="http://schemas.microsoft.com/office/powerpoint/2010/main" val="2116035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FA690D27-E957-41B4-B281-5E0DB0C0BAA6}" type="slidenum">
              <a:rPr lang="nl-NL"/>
              <a:pPr>
                <a:defRPr/>
              </a:pPr>
              <a:t>‹nr.›</a:t>
            </a:fld>
            <a:endParaRPr lang="nl-NL"/>
          </a:p>
        </p:txBody>
      </p:sp>
    </p:spTree>
    <p:extLst>
      <p:ext uri="{BB962C8B-B14F-4D97-AF65-F5344CB8AC3E}">
        <p14:creationId xmlns:p14="http://schemas.microsoft.com/office/powerpoint/2010/main" val="8161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685800"/>
            <a:ext cx="8686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smtClean="0"/>
              <a:t>Klik om het opmaakprofiel van de modeltitel te bewerken</a:t>
            </a:r>
          </a:p>
        </p:txBody>
      </p:sp>
      <p:sp>
        <p:nvSpPr>
          <p:cNvPr id="1027" name="Rectangle 3"/>
          <p:cNvSpPr>
            <a:spLocks noGrp="1" noChangeArrowheads="1"/>
          </p:cNvSpPr>
          <p:nvPr>
            <p:ph type="body" idx="1"/>
          </p:nvPr>
        </p:nvSpPr>
        <p:spPr bwMode="auto">
          <a:xfrm>
            <a:off x="2743200" y="1447800"/>
            <a:ext cx="5867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p:txBody>
      </p:sp>
      <p:sp>
        <p:nvSpPr>
          <p:cNvPr id="78852" name="Rectangle 4"/>
          <p:cNvSpPr>
            <a:spLocks noGrp="1" noChangeArrowheads="1"/>
          </p:cNvSpPr>
          <p:nvPr>
            <p:ph type="dt" sz="half" idx="2"/>
          </p:nvPr>
        </p:nvSpPr>
        <p:spPr bwMode="auto">
          <a:xfrm>
            <a:off x="10668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rgbClr val="2C4274"/>
                </a:solidFill>
              </a:defRPr>
            </a:lvl1pPr>
          </a:lstStyle>
          <a:p>
            <a:pPr>
              <a:defRPr/>
            </a:pPr>
            <a:endParaRPr lang="nl-NL"/>
          </a:p>
        </p:txBody>
      </p:sp>
      <p:sp>
        <p:nvSpPr>
          <p:cNvPr id="78853" name="Rectangle 5"/>
          <p:cNvSpPr>
            <a:spLocks noGrp="1" noChangeArrowheads="1"/>
          </p:cNvSpPr>
          <p:nvPr>
            <p:ph type="ftr" sz="quarter" idx="3"/>
          </p:nvPr>
        </p:nvSpPr>
        <p:spPr bwMode="auto">
          <a:xfrm>
            <a:off x="5715000" y="64008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2C4274"/>
                </a:solidFill>
              </a:defRPr>
            </a:lvl1pPr>
          </a:lstStyle>
          <a:p>
            <a:pPr>
              <a:defRPr/>
            </a:pPr>
            <a:endParaRPr lang="nl-NL"/>
          </a:p>
        </p:txBody>
      </p:sp>
      <p:sp>
        <p:nvSpPr>
          <p:cNvPr id="78854" name="Rectangle 6"/>
          <p:cNvSpPr>
            <a:spLocks noGrp="1" noChangeArrowheads="1"/>
          </p:cNvSpPr>
          <p:nvPr>
            <p:ph type="sldNum" sz="quarter" idx="4"/>
          </p:nvPr>
        </p:nvSpPr>
        <p:spPr bwMode="auto">
          <a:xfrm>
            <a:off x="0" y="0"/>
            <a:ext cx="685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1">
                <a:solidFill>
                  <a:schemeClr val="bg1"/>
                </a:solidFill>
              </a:defRPr>
            </a:lvl1pPr>
          </a:lstStyle>
          <a:p>
            <a:pPr>
              <a:defRPr/>
            </a:pPr>
            <a:fld id="{037A31F8-66CC-4977-83C0-319A207BB616}"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857"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Lst>
  <p:txStyles>
    <p:titleStyle>
      <a:lvl1pPr algn="ctr" rtl="0" eaLnBrk="0" fontAlgn="base" hangingPunct="0">
        <a:spcBef>
          <a:spcPct val="0"/>
        </a:spcBef>
        <a:spcAft>
          <a:spcPct val="0"/>
        </a:spcAft>
        <a:defRPr sz="2000" b="1">
          <a:solidFill>
            <a:schemeClr val="bg1"/>
          </a:solidFill>
          <a:latin typeface="+mj-lt"/>
          <a:ea typeface="+mj-ea"/>
          <a:cs typeface="+mj-cs"/>
        </a:defRPr>
      </a:lvl1pPr>
      <a:lvl2pPr algn="ctr" rtl="0" eaLnBrk="0" fontAlgn="base" hangingPunct="0">
        <a:spcBef>
          <a:spcPct val="0"/>
        </a:spcBef>
        <a:spcAft>
          <a:spcPct val="0"/>
        </a:spcAft>
        <a:defRPr sz="2000" b="1">
          <a:solidFill>
            <a:schemeClr val="bg1"/>
          </a:solidFill>
          <a:latin typeface="Arial" charset="0"/>
        </a:defRPr>
      </a:lvl2pPr>
      <a:lvl3pPr algn="ctr" rtl="0" eaLnBrk="0" fontAlgn="base" hangingPunct="0">
        <a:spcBef>
          <a:spcPct val="0"/>
        </a:spcBef>
        <a:spcAft>
          <a:spcPct val="0"/>
        </a:spcAft>
        <a:defRPr sz="2000" b="1">
          <a:solidFill>
            <a:schemeClr val="bg1"/>
          </a:solidFill>
          <a:latin typeface="Arial" charset="0"/>
        </a:defRPr>
      </a:lvl3pPr>
      <a:lvl4pPr algn="ctr" rtl="0" eaLnBrk="0" fontAlgn="base" hangingPunct="0">
        <a:spcBef>
          <a:spcPct val="0"/>
        </a:spcBef>
        <a:spcAft>
          <a:spcPct val="0"/>
        </a:spcAft>
        <a:defRPr sz="2000" b="1">
          <a:solidFill>
            <a:schemeClr val="bg1"/>
          </a:solidFill>
          <a:latin typeface="Arial" charset="0"/>
        </a:defRPr>
      </a:lvl4pPr>
      <a:lvl5pPr algn="ctr" rtl="0" eaLnBrk="0" fontAlgn="base" hangingPunct="0">
        <a:spcBef>
          <a:spcPct val="0"/>
        </a:spcBef>
        <a:spcAft>
          <a:spcPct val="0"/>
        </a:spcAft>
        <a:defRPr sz="2000" b="1">
          <a:solidFill>
            <a:schemeClr val="bg1"/>
          </a:solidFill>
          <a:latin typeface="Arial" charset="0"/>
        </a:defRPr>
      </a:lvl5pPr>
      <a:lvl6pPr marL="457200" algn="ctr" rtl="0" fontAlgn="base">
        <a:spcBef>
          <a:spcPct val="0"/>
        </a:spcBef>
        <a:spcAft>
          <a:spcPct val="0"/>
        </a:spcAft>
        <a:defRPr sz="2000" b="1">
          <a:solidFill>
            <a:schemeClr val="bg1"/>
          </a:solidFill>
          <a:latin typeface="Arial" charset="0"/>
        </a:defRPr>
      </a:lvl6pPr>
      <a:lvl7pPr marL="914400" algn="ctr" rtl="0" fontAlgn="base">
        <a:spcBef>
          <a:spcPct val="0"/>
        </a:spcBef>
        <a:spcAft>
          <a:spcPct val="0"/>
        </a:spcAft>
        <a:defRPr sz="2000" b="1">
          <a:solidFill>
            <a:schemeClr val="bg1"/>
          </a:solidFill>
          <a:latin typeface="Arial" charset="0"/>
        </a:defRPr>
      </a:lvl7pPr>
      <a:lvl8pPr marL="1371600" algn="ctr" rtl="0" fontAlgn="base">
        <a:spcBef>
          <a:spcPct val="0"/>
        </a:spcBef>
        <a:spcAft>
          <a:spcPct val="0"/>
        </a:spcAft>
        <a:defRPr sz="2000" b="1">
          <a:solidFill>
            <a:schemeClr val="bg1"/>
          </a:solidFill>
          <a:latin typeface="Arial" charset="0"/>
        </a:defRPr>
      </a:lvl8pPr>
      <a:lvl9pPr marL="1828800" algn="ctr" rtl="0" fontAlgn="base">
        <a:spcBef>
          <a:spcPct val="0"/>
        </a:spcBef>
        <a:spcAft>
          <a:spcPct val="0"/>
        </a:spcAft>
        <a:defRPr sz="2000" b="1">
          <a:solidFill>
            <a:schemeClr val="bg1"/>
          </a:solidFill>
          <a:latin typeface="Arial" charset="0"/>
        </a:defRPr>
      </a:lvl9pPr>
    </p:titleStyle>
    <p:bodyStyle>
      <a:lvl1pPr marL="342900" indent="-342900" algn="l" rtl="0" eaLnBrk="0" fontAlgn="base" hangingPunct="0">
        <a:spcBef>
          <a:spcPct val="20000"/>
        </a:spcBef>
        <a:spcAft>
          <a:spcPct val="0"/>
        </a:spcAft>
        <a:buBlip>
          <a:blip r:embed="rId14"/>
        </a:buBlip>
        <a:defRPr sz="2000" b="1">
          <a:solidFill>
            <a:srgbClr val="2C4274"/>
          </a:solidFill>
          <a:latin typeface="+mn-lt"/>
          <a:ea typeface="+mn-ea"/>
          <a:cs typeface="+mn-cs"/>
        </a:defRPr>
      </a:lvl1pPr>
      <a:lvl2pPr marL="742950" indent="-285750" algn="l" rtl="0" eaLnBrk="0" fontAlgn="base" hangingPunct="0">
        <a:spcBef>
          <a:spcPct val="20000"/>
        </a:spcBef>
        <a:spcAft>
          <a:spcPct val="0"/>
        </a:spcAft>
        <a:buBlip>
          <a:blip r:embed="rId14"/>
        </a:buBlip>
        <a:defRPr b="1">
          <a:solidFill>
            <a:srgbClr val="2C4274"/>
          </a:solidFill>
          <a:latin typeface="+mn-lt"/>
        </a:defRPr>
      </a:lvl2pPr>
      <a:lvl3pPr marL="1143000" indent="-228600" algn="l" rtl="0" eaLnBrk="0" fontAlgn="base" hangingPunct="0">
        <a:spcBef>
          <a:spcPct val="20000"/>
        </a:spcBef>
        <a:spcAft>
          <a:spcPct val="0"/>
        </a:spcAft>
        <a:buChar char="•"/>
        <a:defRPr sz="1600" b="1">
          <a:solidFill>
            <a:srgbClr val="2C4274"/>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12.jpeg"/><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13.emf"/><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youtube.com/watch?v=DkDDidX8BYo"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image" Target="../media/image15.emf"/><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ctrTitle"/>
          </p:nvPr>
        </p:nvSpPr>
        <p:spPr>
          <a:xfrm>
            <a:off x="685800" y="2348880"/>
            <a:ext cx="7772400" cy="1584176"/>
          </a:xfrm>
        </p:spPr>
        <p:txBody>
          <a:bodyPr/>
          <a:lstStyle/>
          <a:p>
            <a:r>
              <a:rPr lang="nl-NL" dirty="0" smtClean="0"/>
              <a:t/>
            </a:r>
            <a:br>
              <a:rPr lang="nl-NL" dirty="0" smtClean="0"/>
            </a:br>
            <a:r>
              <a:rPr lang="nl-NL" dirty="0" smtClean="0"/>
              <a:t/>
            </a:r>
            <a:br>
              <a:rPr lang="nl-NL" dirty="0" smtClean="0"/>
            </a:br>
            <a:r>
              <a:rPr lang="nl-NL" dirty="0" smtClean="0"/>
              <a:t>Bert Imminga</a:t>
            </a:r>
            <a:br>
              <a:rPr lang="nl-NL" dirty="0" smtClean="0"/>
            </a:br>
            <a:r>
              <a:rPr lang="nl-NL" dirty="0" smtClean="0"/>
              <a:t/>
            </a:r>
            <a:br>
              <a:rPr lang="nl-NL" dirty="0" smtClean="0"/>
            </a:br>
            <a:r>
              <a:rPr lang="nl-NL" dirty="0" smtClean="0"/>
              <a:t>Member of the Board AOb</a:t>
            </a:r>
            <a:br>
              <a:rPr lang="nl-NL" dirty="0" smtClean="0"/>
            </a:br>
            <a:r>
              <a:rPr lang="nl-NL" dirty="0" err="1" smtClean="0"/>
              <a:t>until</a:t>
            </a:r>
            <a:r>
              <a:rPr lang="nl-NL" dirty="0" smtClean="0"/>
              <a:t> 1-8-2014</a:t>
            </a:r>
            <a:br>
              <a:rPr lang="nl-NL" dirty="0" smtClean="0"/>
            </a:br>
            <a:r>
              <a:rPr lang="nl-NL" dirty="0" smtClean="0">
                <a:solidFill>
                  <a:srgbClr val="2C4274"/>
                </a:solidFill>
              </a:rPr>
              <a:t>Policy </a:t>
            </a:r>
            <a:r>
              <a:rPr lang="nl-NL" dirty="0" err="1" smtClean="0">
                <a:solidFill>
                  <a:srgbClr val="2C4274"/>
                </a:solidFill>
              </a:rPr>
              <a:t>advisor</a:t>
            </a:r>
            <a:r>
              <a:rPr lang="nl-NL" dirty="0" smtClean="0">
                <a:solidFill>
                  <a:srgbClr val="2C4274"/>
                </a:solidFill>
              </a:rPr>
              <a:t> ROC van Twente</a:t>
            </a:r>
            <a:r>
              <a:rPr lang="nl-NL" dirty="0" smtClean="0"/>
              <a:t/>
            </a:r>
            <a:br>
              <a:rPr lang="nl-NL" dirty="0" smtClean="0"/>
            </a:br>
            <a:r>
              <a:rPr lang="nl-NL" dirty="0" smtClean="0"/>
              <a:t/>
            </a:r>
            <a:br>
              <a:rPr lang="nl-NL" dirty="0" smtClean="0"/>
            </a:br>
            <a:r>
              <a:rPr lang="nl-NL" dirty="0" smtClean="0"/>
              <a:t>0031 – 6 12276481</a:t>
            </a:r>
            <a:br>
              <a:rPr lang="nl-NL" dirty="0" smtClean="0"/>
            </a:br>
            <a:r>
              <a:rPr lang="nl-NL" dirty="0" smtClean="0"/>
              <a:t/>
            </a:r>
            <a:br>
              <a:rPr lang="nl-NL" dirty="0" smtClean="0"/>
            </a:br>
            <a:r>
              <a:rPr lang="nl-NL" dirty="0" smtClean="0"/>
              <a:t>bimminga@rocvantwente.nl</a:t>
            </a:r>
          </a:p>
        </p:txBody>
      </p:sp>
      <p:sp>
        <p:nvSpPr>
          <p:cNvPr id="3075" name="Ondertitel 2"/>
          <p:cNvSpPr>
            <a:spLocks noGrp="1"/>
          </p:cNvSpPr>
          <p:nvPr>
            <p:ph type="subTitle" idx="1"/>
          </p:nvPr>
        </p:nvSpPr>
        <p:spPr>
          <a:xfrm>
            <a:off x="457200" y="5105400"/>
            <a:ext cx="8001000" cy="771872"/>
          </a:xfrm>
        </p:spPr>
        <p:txBody>
          <a:bodyPr/>
          <a:lstStyle/>
          <a:p>
            <a:endParaRPr lang="nl-NL"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val 2"/>
          <p:cNvSpPr>
            <a:spLocks noChangeArrowheads="1"/>
          </p:cNvSpPr>
          <p:nvPr/>
        </p:nvSpPr>
        <p:spPr bwMode="auto">
          <a:xfrm>
            <a:off x="4953000" y="1295400"/>
            <a:ext cx="1219200" cy="17526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nl-NL"/>
          </a:p>
        </p:txBody>
      </p:sp>
      <p:pic>
        <p:nvPicPr>
          <p:cNvPr id="15363" name="Picture 3" descr="rockids7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8200" y="1219200"/>
            <a:ext cx="8305800" cy="533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4"/>
          <p:cNvSpPr>
            <a:spLocks noGrp="1" noChangeArrowheads="1"/>
          </p:cNvSpPr>
          <p:nvPr>
            <p:ph type="title"/>
          </p:nvPr>
        </p:nvSpPr>
        <p:spPr/>
        <p:txBody>
          <a:bodyPr/>
          <a:lstStyle/>
          <a:p>
            <a:pPr eaLnBrk="1" hangingPunct="1"/>
            <a:r>
              <a:rPr lang="nl-NL" smtClean="0"/>
              <a:t>Qualificationstructure: Levels of qualification </a:t>
            </a:r>
          </a:p>
        </p:txBody>
      </p:sp>
      <p:sp>
        <p:nvSpPr>
          <p:cNvPr id="15365" name="AutoShape 5"/>
          <p:cNvSpPr>
            <a:spLocks noChangeArrowheads="1"/>
          </p:cNvSpPr>
          <p:nvPr/>
        </p:nvSpPr>
        <p:spPr bwMode="auto">
          <a:xfrm>
            <a:off x="609600" y="4953000"/>
            <a:ext cx="8077200" cy="838200"/>
          </a:xfrm>
          <a:prstGeom prst="cube">
            <a:avLst>
              <a:gd name="adj" fmla="val 25000"/>
            </a:avLst>
          </a:prstGeom>
          <a:gradFill rotWithShape="0">
            <a:gsLst>
              <a:gs pos="0">
                <a:srgbClr val="760000"/>
              </a:gs>
              <a:gs pos="50000">
                <a:srgbClr val="FF0000"/>
              </a:gs>
              <a:gs pos="100000">
                <a:srgbClr val="760000"/>
              </a:gs>
            </a:gsLst>
            <a:lin ang="5400000" scaled="1"/>
          </a:gradFill>
          <a:ln w="9525">
            <a:solidFill>
              <a:schemeClr val="tx1"/>
            </a:solidFill>
            <a:miter lim="800000"/>
            <a:headEnd/>
            <a:tailEnd/>
          </a:ln>
        </p:spPr>
        <p:txBody>
          <a:bodyPr wrap="none" anchor="ctr"/>
          <a:lstStyle/>
          <a:p>
            <a:r>
              <a:rPr lang="nl-NL" sz="1600" b="1">
                <a:solidFill>
                  <a:schemeClr val="bg1"/>
                </a:solidFill>
              </a:rPr>
              <a:t>Level 1</a:t>
            </a:r>
            <a:r>
              <a:rPr lang="nl-NL" sz="1600">
                <a:solidFill>
                  <a:schemeClr val="bg1"/>
                </a:solidFill>
              </a:rPr>
              <a:t>: assistant training</a:t>
            </a:r>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val 2"/>
          <p:cNvSpPr>
            <a:spLocks noChangeArrowheads="1"/>
          </p:cNvSpPr>
          <p:nvPr/>
        </p:nvSpPr>
        <p:spPr bwMode="auto">
          <a:xfrm>
            <a:off x="4953000" y="1295400"/>
            <a:ext cx="1219200" cy="17526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nl-NL"/>
          </a:p>
        </p:txBody>
      </p:sp>
      <p:pic>
        <p:nvPicPr>
          <p:cNvPr id="16387" name="Picture 3" descr="rockids7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8200" y="1219200"/>
            <a:ext cx="8305800" cy="533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4"/>
          <p:cNvSpPr>
            <a:spLocks noGrp="1" noChangeArrowheads="1"/>
          </p:cNvSpPr>
          <p:nvPr>
            <p:ph type="title"/>
          </p:nvPr>
        </p:nvSpPr>
        <p:spPr/>
        <p:txBody>
          <a:bodyPr/>
          <a:lstStyle/>
          <a:p>
            <a:pPr eaLnBrk="1" hangingPunct="1"/>
            <a:r>
              <a:rPr lang="nl-NL" smtClean="0"/>
              <a:t>Levels of qualification </a:t>
            </a:r>
          </a:p>
        </p:txBody>
      </p:sp>
      <p:sp>
        <p:nvSpPr>
          <p:cNvPr id="16389" name="AutoShape 5"/>
          <p:cNvSpPr>
            <a:spLocks noChangeArrowheads="1"/>
          </p:cNvSpPr>
          <p:nvPr/>
        </p:nvSpPr>
        <p:spPr bwMode="auto">
          <a:xfrm>
            <a:off x="609600" y="4953000"/>
            <a:ext cx="8077200" cy="838200"/>
          </a:xfrm>
          <a:prstGeom prst="cube">
            <a:avLst>
              <a:gd name="adj" fmla="val 25000"/>
            </a:avLst>
          </a:prstGeom>
          <a:gradFill rotWithShape="0">
            <a:gsLst>
              <a:gs pos="0">
                <a:srgbClr val="760000"/>
              </a:gs>
              <a:gs pos="50000">
                <a:srgbClr val="FF0000"/>
              </a:gs>
              <a:gs pos="100000">
                <a:srgbClr val="760000"/>
              </a:gs>
            </a:gsLst>
            <a:lin ang="5400000" scaled="1"/>
          </a:gradFill>
          <a:ln w="9525">
            <a:solidFill>
              <a:schemeClr val="tx1"/>
            </a:solidFill>
            <a:miter lim="800000"/>
            <a:headEnd/>
            <a:tailEnd/>
          </a:ln>
        </p:spPr>
        <p:txBody>
          <a:bodyPr wrap="none" anchor="ctr"/>
          <a:lstStyle/>
          <a:p>
            <a:r>
              <a:rPr lang="nl-NL" sz="1600" b="1">
                <a:solidFill>
                  <a:schemeClr val="bg1"/>
                </a:solidFill>
              </a:rPr>
              <a:t>Level 1</a:t>
            </a:r>
            <a:r>
              <a:rPr lang="nl-NL" sz="1600">
                <a:solidFill>
                  <a:schemeClr val="bg1"/>
                </a:solidFill>
              </a:rPr>
              <a:t>: assistant training</a:t>
            </a:r>
          </a:p>
        </p:txBody>
      </p:sp>
      <p:sp>
        <p:nvSpPr>
          <p:cNvPr id="16390" name="AutoShape 6"/>
          <p:cNvSpPr>
            <a:spLocks noChangeArrowheads="1"/>
          </p:cNvSpPr>
          <p:nvPr/>
        </p:nvSpPr>
        <p:spPr bwMode="auto">
          <a:xfrm>
            <a:off x="609600" y="4191000"/>
            <a:ext cx="8077200" cy="838200"/>
          </a:xfrm>
          <a:prstGeom prst="cube">
            <a:avLst>
              <a:gd name="adj" fmla="val 25000"/>
            </a:avLst>
          </a:prstGeom>
          <a:gradFill rotWithShape="0">
            <a:gsLst>
              <a:gs pos="0">
                <a:srgbClr val="760000"/>
              </a:gs>
              <a:gs pos="50000">
                <a:srgbClr val="FF0000"/>
              </a:gs>
              <a:gs pos="100000">
                <a:srgbClr val="760000"/>
              </a:gs>
            </a:gsLst>
            <a:lin ang="5400000" scaled="1"/>
          </a:gradFill>
          <a:ln w="9525">
            <a:solidFill>
              <a:schemeClr val="tx1"/>
            </a:solidFill>
            <a:miter lim="800000"/>
            <a:headEnd/>
            <a:tailEnd/>
          </a:ln>
        </p:spPr>
        <p:txBody>
          <a:bodyPr wrap="none" anchor="ctr"/>
          <a:lstStyle/>
          <a:p>
            <a:r>
              <a:rPr lang="nl-NL" sz="1600" b="1">
                <a:solidFill>
                  <a:schemeClr val="bg1"/>
                </a:solidFill>
              </a:rPr>
              <a:t>Level 2</a:t>
            </a:r>
            <a:r>
              <a:rPr lang="nl-NL" sz="1600">
                <a:solidFill>
                  <a:schemeClr val="bg1"/>
                </a:solidFill>
              </a:rPr>
              <a:t>: basic vocational training</a:t>
            </a:r>
            <a:endParaRPr lang="nl-NL" sz="320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Oval 2"/>
          <p:cNvSpPr>
            <a:spLocks noChangeArrowheads="1"/>
          </p:cNvSpPr>
          <p:nvPr/>
        </p:nvSpPr>
        <p:spPr bwMode="auto">
          <a:xfrm>
            <a:off x="4953000" y="1295400"/>
            <a:ext cx="1219200" cy="17526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nl-NL"/>
          </a:p>
        </p:txBody>
      </p:sp>
      <p:pic>
        <p:nvPicPr>
          <p:cNvPr id="17411" name="Picture 3" descr="rockids7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8200" y="1219200"/>
            <a:ext cx="8305800" cy="533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4"/>
          <p:cNvSpPr>
            <a:spLocks noGrp="1" noChangeArrowheads="1"/>
          </p:cNvSpPr>
          <p:nvPr>
            <p:ph type="title"/>
          </p:nvPr>
        </p:nvSpPr>
        <p:spPr/>
        <p:txBody>
          <a:bodyPr/>
          <a:lstStyle/>
          <a:p>
            <a:pPr eaLnBrk="1" hangingPunct="1"/>
            <a:r>
              <a:rPr lang="nl-NL" smtClean="0"/>
              <a:t>Levels of qualification </a:t>
            </a:r>
          </a:p>
        </p:txBody>
      </p:sp>
      <p:sp>
        <p:nvSpPr>
          <p:cNvPr id="17413" name="AutoShape 5"/>
          <p:cNvSpPr>
            <a:spLocks noChangeArrowheads="1"/>
          </p:cNvSpPr>
          <p:nvPr/>
        </p:nvSpPr>
        <p:spPr bwMode="auto">
          <a:xfrm>
            <a:off x="609600" y="4953000"/>
            <a:ext cx="8077200" cy="838200"/>
          </a:xfrm>
          <a:prstGeom prst="cube">
            <a:avLst>
              <a:gd name="adj" fmla="val 25000"/>
            </a:avLst>
          </a:prstGeom>
          <a:gradFill rotWithShape="0">
            <a:gsLst>
              <a:gs pos="0">
                <a:srgbClr val="760000"/>
              </a:gs>
              <a:gs pos="50000">
                <a:srgbClr val="FF0000"/>
              </a:gs>
              <a:gs pos="100000">
                <a:srgbClr val="760000"/>
              </a:gs>
            </a:gsLst>
            <a:lin ang="5400000" scaled="1"/>
          </a:gradFill>
          <a:ln w="9525">
            <a:solidFill>
              <a:schemeClr val="tx1"/>
            </a:solidFill>
            <a:miter lim="800000"/>
            <a:headEnd/>
            <a:tailEnd/>
          </a:ln>
        </p:spPr>
        <p:txBody>
          <a:bodyPr wrap="none" anchor="ctr"/>
          <a:lstStyle/>
          <a:p>
            <a:r>
              <a:rPr lang="nl-NL" sz="1600" b="1">
                <a:solidFill>
                  <a:schemeClr val="bg1"/>
                </a:solidFill>
              </a:rPr>
              <a:t>Level 1</a:t>
            </a:r>
            <a:r>
              <a:rPr lang="nl-NL" sz="1600">
                <a:solidFill>
                  <a:schemeClr val="bg1"/>
                </a:solidFill>
              </a:rPr>
              <a:t>: assistant training</a:t>
            </a:r>
          </a:p>
        </p:txBody>
      </p:sp>
      <p:sp>
        <p:nvSpPr>
          <p:cNvPr id="17414" name="AutoShape 6"/>
          <p:cNvSpPr>
            <a:spLocks noChangeArrowheads="1"/>
          </p:cNvSpPr>
          <p:nvPr/>
        </p:nvSpPr>
        <p:spPr bwMode="auto">
          <a:xfrm>
            <a:off x="609600" y="4191000"/>
            <a:ext cx="8077200" cy="838200"/>
          </a:xfrm>
          <a:prstGeom prst="cube">
            <a:avLst>
              <a:gd name="adj" fmla="val 25000"/>
            </a:avLst>
          </a:prstGeom>
          <a:gradFill rotWithShape="0">
            <a:gsLst>
              <a:gs pos="0">
                <a:srgbClr val="760000"/>
              </a:gs>
              <a:gs pos="50000">
                <a:srgbClr val="FF0000"/>
              </a:gs>
              <a:gs pos="100000">
                <a:srgbClr val="760000"/>
              </a:gs>
            </a:gsLst>
            <a:lin ang="5400000" scaled="1"/>
          </a:gradFill>
          <a:ln w="9525">
            <a:solidFill>
              <a:schemeClr val="tx1"/>
            </a:solidFill>
            <a:miter lim="800000"/>
            <a:headEnd/>
            <a:tailEnd/>
          </a:ln>
        </p:spPr>
        <p:txBody>
          <a:bodyPr wrap="none" anchor="ctr"/>
          <a:lstStyle/>
          <a:p>
            <a:r>
              <a:rPr lang="nl-NL" sz="1600" b="1">
                <a:solidFill>
                  <a:schemeClr val="bg1"/>
                </a:solidFill>
              </a:rPr>
              <a:t>Level 2</a:t>
            </a:r>
            <a:r>
              <a:rPr lang="nl-NL" sz="1600">
                <a:solidFill>
                  <a:schemeClr val="bg1"/>
                </a:solidFill>
              </a:rPr>
              <a:t>: basic vocational training</a:t>
            </a:r>
            <a:endParaRPr lang="nl-NL" sz="3200">
              <a:solidFill>
                <a:schemeClr val="bg1"/>
              </a:solidFill>
            </a:endParaRPr>
          </a:p>
        </p:txBody>
      </p:sp>
      <p:sp>
        <p:nvSpPr>
          <p:cNvPr id="17415" name="AutoShape 7"/>
          <p:cNvSpPr>
            <a:spLocks noChangeArrowheads="1"/>
          </p:cNvSpPr>
          <p:nvPr/>
        </p:nvSpPr>
        <p:spPr bwMode="auto">
          <a:xfrm>
            <a:off x="609600" y="3352800"/>
            <a:ext cx="8077200" cy="838200"/>
          </a:xfrm>
          <a:prstGeom prst="cube">
            <a:avLst>
              <a:gd name="adj" fmla="val 25000"/>
            </a:avLst>
          </a:prstGeom>
          <a:gradFill rotWithShape="0">
            <a:gsLst>
              <a:gs pos="0">
                <a:srgbClr val="760000"/>
              </a:gs>
              <a:gs pos="50000">
                <a:srgbClr val="FF0000"/>
              </a:gs>
              <a:gs pos="100000">
                <a:srgbClr val="760000"/>
              </a:gs>
            </a:gsLst>
            <a:lin ang="5400000" scaled="1"/>
          </a:gradFill>
          <a:ln w="9525">
            <a:solidFill>
              <a:schemeClr val="tx1"/>
            </a:solidFill>
            <a:miter lim="800000"/>
            <a:headEnd/>
            <a:tailEnd/>
          </a:ln>
        </p:spPr>
        <p:txBody>
          <a:bodyPr wrap="none" anchor="ctr"/>
          <a:lstStyle/>
          <a:p>
            <a:r>
              <a:rPr lang="nl-NL" sz="1600" b="1">
                <a:solidFill>
                  <a:schemeClr val="bg1"/>
                </a:solidFill>
              </a:rPr>
              <a:t>Level 3</a:t>
            </a:r>
            <a:r>
              <a:rPr lang="nl-NL" sz="1600">
                <a:solidFill>
                  <a:schemeClr val="bg1"/>
                </a:solidFill>
              </a:rPr>
              <a:t>: full proffessional training</a:t>
            </a:r>
            <a:endParaRPr lang="nl-NL" sz="320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val 2"/>
          <p:cNvSpPr>
            <a:spLocks noChangeArrowheads="1"/>
          </p:cNvSpPr>
          <p:nvPr/>
        </p:nvSpPr>
        <p:spPr bwMode="auto">
          <a:xfrm>
            <a:off x="4953000" y="1295400"/>
            <a:ext cx="1219200" cy="17526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nl-NL"/>
          </a:p>
        </p:txBody>
      </p:sp>
      <p:pic>
        <p:nvPicPr>
          <p:cNvPr id="18435" name="Picture 3" descr="rockids7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8200" y="1219200"/>
            <a:ext cx="8305800" cy="533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4"/>
          <p:cNvSpPr>
            <a:spLocks noGrp="1" noChangeArrowheads="1"/>
          </p:cNvSpPr>
          <p:nvPr>
            <p:ph type="title"/>
          </p:nvPr>
        </p:nvSpPr>
        <p:spPr/>
        <p:txBody>
          <a:bodyPr/>
          <a:lstStyle/>
          <a:p>
            <a:pPr eaLnBrk="1" hangingPunct="1"/>
            <a:r>
              <a:rPr lang="nl-NL" smtClean="0"/>
              <a:t>Levels of qualification </a:t>
            </a:r>
          </a:p>
        </p:txBody>
      </p:sp>
      <p:sp>
        <p:nvSpPr>
          <p:cNvPr id="18437" name="AutoShape 5"/>
          <p:cNvSpPr>
            <a:spLocks noChangeArrowheads="1"/>
          </p:cNvSpPr>
          <p:nvPr/>
        </p:nvSpPr>
        <p:spPr bwMode="auto">
          <a:xfrm>
            <a:off x="609600" y="4953000"/>
            <a:ext cx="8077200" cy="838200"/>
          </a:xfrm>
          <a:prstGeom prst="cube">
            <a:avLst>
              <a:gd name="adj" fmla="val 25000"/>
            </a:avLst>
          </a:prstGeom>
          <a:gradFill rotWithShape="0">
            <a:gsLst>
              <a:gs pos="0">
                <a:srgbClr val="760000"/>
              </a:gs>
              <a:gs pos="50000">
                <a:srgbClr val="FF0000"/>
              </a:gs>
              <a:gs pos="100000">
                <a:srgbClr val="760000"/>
              </a:gs>
            </a:gsLst>
            <a:lin ang="5400000" scaled="1"/>
          </a:gradFill>
          <a:ln w="9525">
            <a:solidFill>
              <a:schemeClr val="tx1"/>
            </a:solidFill>
            <a:miter lim="800000"/>
            <a:headEnd/>
            <a:tailEnd/>
          </a:ln>
        </p:spPr>
        <p:txBody>
          <a:bodyPr wrap="none" anchor="ctr"/>
          <a:lstStyle/>
          <a:p>
            <a:r>
              <a:rPr lang="nl-NL" sz="1600" b="1">
                <a:solidFill>
                  <a:schemeClr val="bg1"/>
                </a:solidFill>
              </a:rPr>
              <a:t>Level 1</a:t>
            </a:r>
            <a:r>
              <a:rPr lang="nl-NL" sz="1600">
                <a:solidFill>
                  <a:schemeClr val="bg1"/>
                </a:solidFill>
              </a:rPr>
              <a:t>: assistant training</a:t>
            </a:r>
          </a:p>
        </p:txBody>
      </p:sp>
      <p:sp>
        <p:nvSpPr>
          <p:cNvPr id="18438" name="AutoShape 6"/>
          <p:cNvSpPr>
            <a:spLocks noChangeArrowheads="1"/>
          </p:cNvSpPr>
          <p:nvPr/>
        </p:nvSpPr>
        <p:spPr bwMode="auto">
          <a:xfrm>
            <a:off x="609600" y="4191000"/>
            <a:ext cx="8077200" cy="838200"/>
          </a:xfrm>
          <a:prstGeom prst="cube">
            <a:avLst>
              <a:gd name="adj" fmla="val 25000"/>
            </a:avLst>
          </a:prstGeom>
          <a:gradFill rotWithShape="0">
            <a:gsLst>
              <a:gs pos="0">
                <a:srgbClr val="760000"/>
              </a:gs>
              <a:gs pos="50000">
                <a:srgbClr val="FF0000"/>
              </a:gs>
              <a:gs pos="100000">
                <a:srgbClr val="760000"/>
              </a:gs>
            </a:gsLst>
            <a:lin ang="5400000" scaled="1"/>
          </a:gradFill>
          <a:ln w="9525">
            <a:solidFill>
              <a:schemeClr val="tx1"/>
            </a:solidFill>
            <a:miter lim="800000"/>
            <a:headEnd/>
            <a:tailEnd/>
          </a:ln>
        </p:spPr>
        <p:txBody>
          <a:bodyPr wrap="none" anchor="ctr"/>
          <a:lstStyle/>
          <a:p>
            <a:r>
              <a:rPr lang="nl-NL" sz="1600" b="1">
                <a:solidFill>
                  <a:schemeClr val="bg1"/>
                </a:solidFill>
              </a:rPr>
              <a:t>Level 2</a:t>
            </a:r>
            <a:r>
              <a:rPr lang="nl-NL" sz="1600">
                <a:solidFill>
                  <a:schemeClr val="bg1"/>
                </a:solidFill>
              </a:rPr>
              <a:t>: basic vocational training</a:t>
            </a:r>
            <a:endParaRPr lang="nl-NL" sz="3200">
              <a:solidFill>
                <a:schemeClr val="bg1"/>
              </a:solidFill>
            </a:endParaRPr>
          </a:p>
        </p:txBody>
      </p:sp>
      <p:sp>
        <p:nvSpPr>
          <p:cNvPr id="18439" name="AutoShape 7"/>
          <p:cNvSpPr>
            <a:spLocks noChangeArrowheads="1"/>
          </p:cNvSpPr>
          <p:nvPr/>
        </p:nvSpPr>
        <p:spPr bwMode="auto">
          <a:xfrm>
            <a:off x="609600" y="3352800"/>
            <a:ext cx="8077200" cy="838200"/>
          </a:xfrm>
          <a:prstGeom prst="cube">
            <a:avLst>
              <a:gd name="adj" fmla="val 25000"/>
            </a:avLst>
          </a:prstGeom>
          <a:gradFill rotWithShape="0">
            <a:gsLst>
              <a:gs pos="0">
                <a:srgbClr val="760000"/>
              </a:gs>
              <a:gs pos="50000">
                <a:srgbClr val="FF0000"/>
              </a:gs>
              <a:gs pos="100000">
                <a:srgbClr val="760000"/>
              </a:gs>
            </a:gsLst>
            <a:lin ang="5400000" scaled="1"/>
          </a:gradFill>
          <a:ln w="9525">
            <a:solidFill>
              <a:schemeClr val="tx1"/>
            </a:solidFill>
            <a:miter lim="800000"/>
            <a:headEnd/>
            <a:tailEnd/>
          </a:ln>
        </p:spPr>
        <p:txBody>
          <a:bodyPr wrap="none" anchor="ctr"/>
          <a:lstStyle/>
          <a:p>
            <a:r>
              <a:rPr lang="nl-NL" sz="1600" b="1">
                <a:solidFill>
                  <a:schemeClr val="bg1"/>
                </a:solidFill>
              </a:rPr>
              <a:t>Level 3</a:t>
            </a:r>
            <a:r>
              <a:rPr lang="nl-NL" sz="1600">
                <a:solidFill>
                  <a:schemeClr val="bg1"/>
                </a:solidFill>
              </a:rPr>
              <a:t>: full proffessional training</a:t>
            </a:r>
            <a:endParaRPr lang="nl-NL" sz="3200">
              <a:solidFill>
                <a:schemeClr val="bg1"/>
              </a:solidFill>
            </a:endParaRPr>
          </a:p>
        </p:txBody>
      </p:sp>
      <p:sp>
        <p:nvSpPr>
          <p:cNvPr id="18440" name="AutoShape 8"/>
          <p:cNvSpPr>
            <a:spLocks noChangeArrowheads="1"/>
          </p:cNvSpPr>
          <p:nvPr/>
        </p:nvSpPr>
        <p:spPr bwMode="auto">
          <a:xfrm>
            <a:off x="609600" y="2590800"/>
            <a:ext cx="8077200" cy="838200"/>
          </a:xfrm>
          <a:prstGeom prst="cube">
            <a:avLst>
              <a:gd name="adj" fmla="val 25000"/>
            </a:avLst>
          </a:prstGeom>
          <a:gradFill rotWithShape="0">
            <a:gsLst>
              <a:gs pos="0">
                <a:srgbClr val="760000"/>
              </a:gs>
              <a:gs pos="50000">
                <a:srgbClr val="FF0000"/>
              </a:gs>
              <a:gs pos="100000">
                <a:srgbClr val="760000"/>
              </a:gs>
            </a:gsLst>
            <a:lin ang="5400000" scaled="1"/>
          </a:gradFill>
          <a:ln w="9525">
            <a:solidFill>
              <a:schemeClr val="tx1"/>
            </a:solidFill>
            <a:miter lim="800000"/>
            <a:headEnd/>
            <a:tailEnd/>
          </a:ln>
        </p:spPr>
        <p:txBody>
          <a:bodyPr wrap="none" anchor="ctr"/>
          <a:lstStyle/>
          <a:p>
            <a:r>
              <a:rPr lang="nl-NL" sz="1600" b="1">
                <a:solidFill>
                  <a:schemeClr val="bg1"/>
                </a:solidFill>
              </a:rPr>
              <a:t>Level 4</a:t>
            </a:r>
            <a:r>
              <a:rPr lang="nl-NL" sz="1600">
                <a:solidFill>
                  <a:schemeClr val="bg1"/>
                </a:solidFill>
              </a:rPr>
              <a:t>: middle-management and specialist training</a:t>
            </a:r>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Netherlands"/>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22988" y="3352800"/>
            <a:ext cx="3021012"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p:cNvSpPr>
            <a:spLocks noGrp="1" noChangeArrowheads="1"/>
          </p:cNvSpPr>
          <p:nvPr>
            <p:ph type="title"/>
          </p:nvPr>
        </p:nvSpPr>
        <p:spPr/>
        <p:txBody>
          <a:bodyPr/>
          <a:lstStyle/>
          <a:p>
            <a:pPr eaLnBrk="1" hangingPunct="1"/>
            <a:r>
              <a:rPr lang="nl-NL" smtClean="0"/>
              <a:t>The VET Sector in the Netherlands</a:t>
            </a:r>
          </a:p>
        </p:txBody>
      </p:sp>
      <p:sp>
        <p:nvSpPr>
          <p:cNvPr id="19460" name="Rectangle 4"/>
          <p:cNvSpPr>
            <a:spLocks noGrp="1" noChangeArrowheads="1"/>
          </p:cNvSpPr>
          <p:nvPr>
            <p:ph type="body" idx="1"/>
          </p:nvPr>
        </p:nvSpPr>
        <p:spPr>
          <a:xfrm>
            <a:off x="2667000" y="1600200"/>
            <a:ext cx="5791200" cy="4495800"/>
          </a:xfrm>
        </p:spPr>
        <p:txBody>
          <a:bodyPr/>
          <a:lstStyle/>
          <a:p>
            <a:pPr eaLnBrk="1" hangingPunct="1"/>
            <a:r>
              <a:rPr lang="nl-NL" smtClean="0"/>
              <a:t>42 regional vocational education &amp; training centres (roc's)   </a:t>
            </a:r>
          </a:p>
          <a:p>
            <a:pPr eaLnBrk="1" hangingPunct="1"/>
            <a:r>
              <a:rPr lang="nl-NL" smtClean="0"/>
              <a:t>11 agricultural vocational education and training centres (aoc's) </a:t>
            </a:r>
          </a:p>
          <a:p>
            <a:pPr eaLnBrk="1" hangingPunct="1"/>
            <a:r>
              <a:rPr lang="nl-NL" smtClean="0"/>
              <a:t>13 sector specific colleges   </a:t>
            </a:r>
          </a:p>
          <a:p>
            <a:pPr eaLnBrk="1" hangingPunct="1"/>
            <a:r>
              <a:rPr lang="nl-NL" smtClean="0"/>
              <a:t>8 private institutions    </a:t>
            </a:r>
          </a:p>
          <a:p>
            <a:pPr eaLnBrk="1" hangingPunct="1">
              <a:buFontTx/>
              <a:buNone/>
            </a:pPr>
            <a:r>
              <a:rPr lang="nl-NL" smtClean="0"/>
              <a:t> </a:t>
            </a:r>
          </a:p>
          <a:p>
            <a:pPr eaLnBrk="1" hangingPunct="1">
              <a:buFontTx/>
              <a:buNone/>
            </a:pPr>
            <a:endParaRPr lang="nl-NL" smtClean="0"/>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endParaRPr lang="nl-NL" smtClean="0"/>
          </a:p>
        </p:txBody>
      </p:sp>
      <p:sp>
        <p:nvSpPr>
          <p:cNvPr id="20483" name="Rectangle 3"/>
          <p:cNvSpPr>
            <a:spLocks noGrp="1" noChangeArrowheads="1"/>
          </p:cNvSpPr>
          <p:nvPr>
            <p:ph type="body" idx="1"/>
          </p:nvPr>
        </p:nvSpPr>
        <p:spPr/>
        <p:txBody>
          <a:bodyPr/>
          <a:lstStyle/>
          <a:p>
            <a:pPr eaLnBrk="1" hangingPunct="1"/>
            <a:endParaRPr lang="nl-NL" smtClean="0"/>
          </a:p>
        </p:txBody>
      </p:sp>
      <p:pic>
        <p:nvPicPr>
          <p:cNvPr id="204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19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nl-NL" smtClean="0"/>
              <a:t>Participation in VET</a:t>
            </a:r>
          </a:p>
        </p:txBody>
      </p:sp>
      <p:sp>
        <p:nvSpPr>
          <p:cNvPr id="21507" name="Rectangle 3"/>
          <p:cNvSpPr>
            <a:spLocks noGrp="1" noChangeArrowheads="1"/>
          </p:cNvSpPr>
          <p:nvPr>
            <p:ph type="body" sz="half" idx="1"/>
          </p:nvPr>
        </p:nvSpPr>
        <p:spPr>
          <a:xfrm>
            <a:off x="2916238" y="1268413"/>
            <a:ext cx="4913312" cy="4495800"/>
          </a:xfrm>
        </p:spPr>
        <p:txBody>
          <a:bodyPr/>
          <a:lstStyle/>
          <a:p>
            <a:pPr eaLnBrk="1" hangingPunct="1">
              <a:buFontTx/>
              <a:buNone/>
            </a:pPr>
            <a:r>
              <a:rPr lang="nl-NL" sz="1800" smtClean="0"/>
              <a:t>Total: VET and  Adult Education  588.900</a:t>
            </a:r>
          </a:p>
          <a:p>
            <a:pPr eaLnBrk="1" hangingPunct="1">
              <a:buFontTx/>
              <a:buNone/>
            </a:pPr>
            <a:endParaRPr lang="nl-NL" sz="1800" smtClean="0"/>
          </a:p>
          <a:p>
            <a:pPr eaLnBrk="1" hangingPunct="1">
              <a:buFontTx/>
              <a:buNone/>
            </a:pPr>
            <a:r>
              <a:rPr lang="nl-NL" sz="1800" smtClean="0"/>
              <a:t>VET</a:t>
            </a:r>
          </a:p>
          <a:p>
            <a:pPr eaLnBrk="1" hangingPunct="1"/>
            <a:r>
              <a:rPr lang="nl-NL" sz="1800" smtClean="0"/>
              <a:t>Full Time Students :   351.500</a:t>
            </a:r>
          </a:p>
          <a:p>
            <a:pPr eaLnBrk="1" hangingPunct="1"/>
            <a:r>
              <a:rPr lang="nl-NL" sz="1800" smtClean="0"/>
              <a:t>Parttime Students   :  172.000</a:t>
            </a:r>
          </a:p>
          <a:p>
            <a:pPr eaLnBrk="1" hangingPunct="1"/>
            <a:r>
              <a:rPr lang="nl-NL" sz="1800" smtClean="0"/>
              <a:t>Other                         :    13.500 </a:t>
            </a:r>
          </a:p>
          <a:p>
            <a:pPr eaLnBrk="1" hangingPunct="1">
              <a:buFontTx/>
              <a:buNone/>
            </a:pPr>
            <a:endParaRPr lang="nl-NL" sz="1800" smtClean="0"/>
          </a:p>
          <a:p>
            <a:pPr eaLnBrk="1" hangingPunct="1">
              <a:buFontTx/>
              <a:buNone/>
            </a:pPr>
            <a:r>
              <a:rPr lang="nl-NL" sz="1800" smtClean="0"/>
              <a:t>Adult education </a:t>
            </a:r>
          </a:p>
          <a:p>
            <a:pPr eaLnBrk="1" hangingPunct="1"/>
            <a:r>
              <a:rPr lang="nl-NL" sz="1800" smtClean="0"/>
              <a:t>Adult Education:        51.900</a:t>
            </a:r>
          </a:p>
        </p:txBody>
      </p:sp>
      <p:graphicFrame>
        <p:nvGraphicFramePr>
          <p:cNvPr id="21508" name="Object 4"/>
          <p:cNvGraphicFramePr>
            <a:graphicFrameLocks noGrp="1" noChangeAspect="1"/>
          </p:cNvGraphicFramePr>
          <p:nvPr>
            <p:ph type="chart" sz="half" idx="2"/>
          </p:nvPr>
        </p:nvGraphicFramePr>
        <p:xfrm>
          <a:off x="2700338" y="2924175"/>
          <a:ext cx="5791200" cy="4214813"/>
        </p:xfrm>
        <a:graphic>
          <a:graphicData uri="http://schemas.openxmlformats.org/presentationml/2006/ole">
            <mc:AlternateContent xmlns:mc="http://schemas.openxmlformats.org/markup-compatibility/2006">
              <mc:Choice xmlns:v="urn:schemas-microsoft-com:vml" Requires="v">
                <p:oleObj spid="_x0000_s21518" name="Grafiek" r:id="rId3" imgW="7315128" imgH="4495744" progId="MSGraph.Chart.8">
                  <p:embed followColorScheme="full"/>
                </p:oleObj>
              </mc:Choice>
              <mc:Fallback>
                <p:oleObj name="Grafiek" r:id="rId3" imgW="7315128" imgH="4495744" progId="MSGraph.Chart.8">
                  <p:embed followColorScheme="full"/>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338" y="2924175"/>
                        <a:ext cx="5791200" cy="421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09" name="Text Box 5"/>
          <p:cNvSpPr txBox="1">
            <a:spLocks noChangeArrowheads="1"/>
          </p:cNvSpPr>
          <p:nvPr/>
        </p:nvSpPr>
        <p:spPr bwMode="auto">
          <a:xfrm>
            <a:off x="3059113" y="6308725"/>
            <a:ext cx="6076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0">
                <a:solidFill>
                  <a:schemeClr val="tx1"/>
                </a:solidFill>
                <a:latin typeface="Arial" charset="0"/>
              </a:defRPr>
            </a:lvl1pPr>
            <a:lvl2pPr marL="742950" indent="-285750" eaLnBrk="0" hangingPunct="0">
              <a:defRPr sz="8000">
                <a:solidFill>
                  <a:schemeClr val="tx1"/>
                </a:solidFill>
                <a:latin typeface="Arial" charset="0"/>
              </a:defRPr>
            </a:lvl2pPr>
            <a:lvl3pPr marL="1143000" indent="-228600" eaLnBrk="0" hangingPunct="0">
              <a:defRPr sz="8000">
                <a:solidFill>
                  <a:schemeClr val="tx1"/>
                </a:solidFill>
                <a:latin typeface="Arial" charset="0"/>
              </a:defRPr>
            </a:lvl3pPr>
            <a:lvl4pPr marL="1600200" indent="-228600" eaLnBrk="0" hangingPunct="0">
              <a:defRPr sz="8000">
                <a:solidFill>
                  <a:schemeClr val="tx1"/>
                </a:solidFill>
                <a:latin typeface="Arial" charset="0"/>
              </a:defRPr>
            </a:lvl4pPr>
            <a:lvl5pPr marL="2057400" indent="-228600" eaLnBrk="0" hangingPunct="0">
              <a:defRPr sz="8000">
                <a:solidFill>
                  <a:schemeClr val="tx1"/>
                </a:solidFill>
                <a:latin typeface="Arial" charset="0"/>
              </a:defRPr>
            </a:lvl5pPr>
            <a:lvl6pPr marL="2514600" indent="-228600" algn="ctr" eaLnBrk="0" fontAlgn="base" hangingPunct="0">
              <a:spcBef>
                <a:spcPct val="0"/>
              </a:spcBef>
              <a:spcAft>
                <a:spcPct val="0"/>
              </a:spcAft>
              <a:defRPr sz="8000">
                <a:solidFill>
                  <a:schemeClr val="tx1"/>
                </a:solidFill>
                <a:latin typeface="Arial" charset="0"/>
              </a:defRPr>
            </a:lvl6pPr>
            <a:lvl7pPr marL="2971800" indent="-228600" algn="ctr" eaLnBrk="0" fontAlgn="base" hangingPunct="0">
              <a:spcBef>
                <a:spcPct val="0"/>
              </a:spcBef>
              <a:spcAft>
                <a:spcPct val="0"/>
              </a:spcAft>
              <a:defRPr sz="8000">
                <a:solidFill>
                  <a:schemeClr val="tx1"/>
                </a:solidFill>
                <a:latin typeface="Arial" charset="0"/>
              </a:defRPr>
            </a:lvl7pPr>
            <a:lvl8pPr marL="3429000" indent="-228600" algn="ctr" eaLnBrk="0" fontAlgn="base" hangingPunct="0">
              <a:spcBef>
                <a:spcPct val="0"/>
              </a:spcBef>
              <a:spcAft>
                <a:spcPct val="0"/>
              </a:spcAft>
              <a:defRPr sz="8000">
                <a:solidFill>
                  <a:schemeClr val="tx1"/>
                </a:solidFill>
                <a:latin typeface="Arial" charset="0"/>
              </a:defRPr>
            </a:lvl8pPr>
            <a:lvl9pPr marL="3886200" indent="-228600" algn="ctr" eaLnBrk="0" fontAlgn="base" hangingPunct="0">
              <a:spcBef>
                <a:spcPct val="0"/>
              </a:spcBef>
              <a:spcAft>
                <a:spcPct val="0"/>
              </a:spcAft>
              <a:defRPr sz="8000">
                <a:solidFill>
                  <a:schemeClr val="tx1"/>
                </a:solidFill>
                <a:latin typeface="Arial" charset="0"/>
              </a:defRPr>
            </a:lvl9pPr>
          </a:lstStyle>
          <a:p>
            <a:pPr algn="l" eaLnBrk="1" hangingPunct="1"/>
            <a:r>
              <a:rPr lang="nl-NL" sz="1200"/>
              <a:t>(Source: The Ministry of Oc&amp;W (Education, Culture and Welfare) key figures 2009 2010</a:t>
            </a:r>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nl-NL" smtClean="0"/>
              <a:t>Participation in VET levels </a:t>
            </a:r>
          </a:p>
        </p:txBody>
      </p:sp>
      <p:graphicFrame>
        <p:nvGraphicFramePr>
          <p:cNvPr id="22531" name="Object 4"/>
          <p:cNvGraphicFramePr>
            <a:graphicFrameLocks noGrp="1" noChangeAspect="1"/>
          </p:cNvGraphicFramePr>
          <p:nvPr>
            <p:ph type="chart" sz="half" idx="2"/>
          </p:nvPr>
        </p:nvGraphicFramePr>
        <p:xfrm>
          <a:off x="4211638" y="1125538"/>
          <a:ext cx="5791200" cy="4214812"/>
        </p:xfrm>
        <a:graphic>
          <a:graphicData uri="http://schemas.openxmlformats.org/presentationml/2006/ole">
            <mc:AlternateContent xmlns:mc="http://schemas.openxmlformats.org/markup-compatibility/2006">
              <mc:Choice xmlns:v="urn:schemas-microsoft-com:vml" Requires="v">
                <p:oleObj spid="_x0000_s22541" name="Grafiek" r:id="rId3" imgW="7315128" imgH="4495744" progId="MSGraph.Chart.8">
                  <p:embed followColorScheme="full"/>
                </p:oleObj>
              </mc:Choice>
              <mc:Fallback>
                <p:oleObj name="Grafiek" r:id="rId3" imgW="7315128" imgH="4495744" progId="MSGraph.Chart.8">
                  <p:embed followColorScheme="full"/>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638" y="1125538"/>
                        <a:ext cx="5791200" cy="4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253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84313"/>
            <a:ext cx="4422775" cy="424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nl-NL" smtClean="0"/>
              <a:t>Male-Female parti</a:t>
            </a:r>
            <a:r>
              <a:rPr lang="en-US" smtClean="0"/>
              <a:t>ci</a:t>
            </a:r>
            <a:r>
              <a:rPr lang="nl-NL" smtClean="0"/>
              <a:t>pation</a:t>
            </a:r>
          </a:p>
        </p:txBody>
      </p:sp>
      <p:graphicFrame>
        <p:nvGraphicFramePr>
          <p:cNvPr id="235523" name="Object 3"/>
          <p:cNvGraphicFramePr>
            <a:graphicFrameLocks noChangeAspect="1"/>
          </p:cNvGraphicFramePr>
          <p:nvPr/>
        </p:nvGraphicFramePr>
        <p:xfrm>
          <a:off x="2514600" y="1524000"/>
          <a:ext cx="6629400" cy="4146550"/>
        </p:xfrm>
        <a:graphic>
          <a:graphicData uri="http://schemas.openxmlformats.org/presentationml/2006/ole">
            <mc:AlternateContent xmlns:mc="http://schemas.openxmlformats.org/markup-compatibility/2006">
              <mc:Choice xmlns:v="urn:schemas-microsoft-com:vml" Requires="v">
                <p:oleObj spid="_x0000_s23564" name="Grafiek" r:id="rId4" imgW="6096075" imgH="4076807" progId="MSGraph.Chart.8">
                  <p:embed followColorScheme="full"/>
                </p:oleObj>
              </mc:Choice>
              <mc:Fallback>
                <p:oleObj name="Grafiek" r:id="rId4" imgW="6096075" imgH="4076807"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1524000"/>
                        <a:ext cx="6629400" cy="414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5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552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552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355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35523" grpId="0" bld="category"/>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nl-NL" smtClean="0"/>
              <a:t>Educational output  </a:t>
            </a:r>
          </a:p>
        </p:txBody>
      </p:sp>
      <p:pic>
        <p:nvPicPr>
          <p:cNvPr id="2457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412875"/>
            <a:ext cx="5040312"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8"/>
          <p:cNvSpPr txBox="1">
            <a:spLocks noChangeArrowheads="1"/>
          </p:cNvSpPr>
          <p:nvPr/>
        </p:nvSpPr>
        <p:spPr bwMode="auto">
          <a:xfrm>
            <a:off x="6156325" y="2708275"/>
            <a:ext cx="2016125"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0">
                <a:solidFill>
                  <a:schemeClr val="tx1"/>
                </a:solidFill>
                <a:latin typeface="Arial" charset="0"/>
              </a:defRPr>
            </a:lvl1pPr>
            <a:lvl2pPr marL="742950" indent="-285750" eaLnBrk="0" hangingPunct="0">
              <a:defRPr sz="8000">
                <a:solidFill>
                  <a:schemeClr val="tx1"/>
                </a:solidFill>
                <a:latin typeface="Arial" charset="0"/>
              </a:defRPr>
            </a:lvl2pPr>
            <a:lvl3pPr marL="1143000" indent="-228600" eaLnBrk="0" hangingPunct="0">
              <a:defRPr sz="8000">
                <a:solidFill>
                  <a:schemeClr val="tx1"/>
                </a:solidFill>
                <a:latin typeface="Arial" charset="0"/>
              </a:defRPr>
            </a:lvl3pPr>
            <a:lvl4pPr marL="1600200" indent="-228600" eaLnBrk="0" hangingPunct="0">
              <a:defRPr sz="8000">
                <a:solidFill>
                  <a:schemeClr val="tx1"/>
                </a:solidFill>
                <a:latin typeface="Arial" charset="0"/>
              </a:defRPr>
            </a:lvl4pPr>
            <a:lvl5pPr marL="2057400" indent="-228600" eaLnBrk="0" hangingPunct="0">
              <a:defRPr sz="8000">
                <a:solidFill>
                  <a:schemeClr val="tx1"/>
                </a:solidFill>
                <a:latin typeface="Arial" charset="0"/>
              </a:defRPr>
            </a:lvl5pPr>
            <a:lvl6pPr marL="2514600" indent="-228600" algn="ctr" eaLnBrk="0" fontAlgn="base" hangingPunct="0">
              <a:spcBef>
                <a:spcPct val="0"/>
              </a:spcBef>
              <a:spcAft>
                <a:spcPct val="0"/>
              </a:spcAft>
              <a:defRPr sz="8000">
                <a:solidFill>
                  <a:schemeClr val="tx1"/>
                </a:solidFill>
                <a:latin typeface="Arial" charset="0"/>
              </a:defRPr>
            </a:lvl6pPr>
            <a:lvl7pPr marL="2971800" indent="-228600" algn="ctr" eaLnBrk="0" fontAlgn="base" hangingPunct="0">
              <a:spcBef>
                <a:spcPct val="0"/>
              </a:spcBef>
              <a:spcAft>
                <a:spcPct val="0"/>
              </a:spcAft>
              <a:defRPr sz="8000">
                <a:solidFill>
                  <a:schemeClr val="tx1"/>
                </a:solidFill>
                <a:latin typeface="Arial" charset="0"/>
              </a:defRPr>
            </a:lvl7pPr>
            <a:lvl8pPr marL="3429000" indent="-228600" algn="ctr" eaLnBrk="0" fontAlgn="base" hangingPunct="0">
              <a:spcBef>
                <a:spcPct val="0"/>
              </a:spcBef>
              <a:spcAft>
                <a:spcPct val="0"/>
              </a:spcAft>
              <a:defRPr sz="8000">
                <a:solidFill>
                  <a:schemeClr val="tx1"/>
                </a:solidFill>
                <a:latin typeface="Arial" charset="0"/>
              </a:defRPr>
            </a:lvl8pPr>
            <a:lvl9pPr marL="3886200" indent="-228600" algn="ctr" eaLnBrk="0" fontAlgn="base" hangingPunct="0">
              <a:spcBef>
                <a:spcPct val="0"/>
              </a:spcBef>
              <a:spcAft>
                <a:spcPct val="0"/>
              </a:spcAft>
              <a:defRPr sz="8000">
                <a:solidFill>
                  <a:schemeClr val="tx1"/>
                </a:solidFill>
                <a:latin typeface="Arial" charset="0"/>
              </a:defRPr>
            </a:lvl9pPr>
          </a:lstStyle>
          <a:p>
            <a:pPr eaLnBrk="1" hangingPunct="1">
              <a:spcBef>
                <a:spcPct val="50000"/>
              </a:spcBef>
            </a:pPr>
            <a:r>
              <a:rPr lang="nl-NL" sz="1800" b="1"/>
              <a:t>Level 1 = 58 %</a:t>
            </a:r>
          </a:p>
          <a:p>
            <a:pPr eaLnBrk="1" hangingPunct="1">
              <a:spcBef>
                <a:spcPct val="50000"/>
              </a:spcBef>
            </a:pPr>
            <a:r>
              <a:rPr lang="nl-NL" sz="1800" b="1"/>
              <a:t>Level 2 = 56 %</a:t>
            </a:r>
          </a:p>
          <a:p>
            <a:pPr eaLnBrk="1" hangingPunct="1">
              <a:spcBef>
                <a:spcPct val="50000"/>
              </a:spcBef>
            </a:pPr>
            <a:r>
              <a:rPr lang="nl-NL" sz="1800" b="1"/>
              <a:t>Level 3 = 66 %</a:t>
            </a:r>
          </a:p>
          <a:p>
            <a:pPr eaLnBrk="1" hangingPunct="1">
              <a:spcBef>
                <a:spcPct val="50000"/>
              </a:spcBef>
            </a:pPr>
            <a:r>
              <a:rPr lang="nl-NL" sz="1800" b="1"/>
              <a:t>Level 4 = 72%</a:t>
            </a: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14313" y="571500"/>
            <a:ext cx="8686800" cy="609600"/>
          </a:xfrm>
        </p:spPr>
        <p:txBody>
          <a:bodyPr/>
          <a:lstStyle/>
          <a:p>
            <a:r>
              <a:rPr lang="de-DE" smtClean="0"/>
              <a:t/>
            </a:r>
            <a:br>
              <a:rPr lang="de-DE" smtClean="0"/>
            </a:br>
            <a:r>
              <a:rPr lang="de-DE" smtClean="0"/>
              <a:t/>
            </a:r>
            <a:br>
              <a:rPr lang="de-DE" smtClean="0"/>
            </a:br>
            <a:r>
              <a:rPr lang="de-DE" smtClean="0"/>
              <a:t>where would we be  …</a:t>
            </a:r>
            <a:br>
              <a:rPr lang="de-DE" smtClean="0"/>
            </a:br>
            <a:endParaRPr lang="nl-NL" smtClean="0"/>
          </a:p>
        </p:txBody>
      </p:sp>
      <p:sp>
        <p:nvSpPr>
          <p:cNvPr id="4099" name="Rectangle 3"/>
          <p:cNvSpPr>
            <a:spLocks noGrp="1" noChangeArrowheads="1"/>
          </p:cNvSpPr>
          <p:nvPr>
            <p:ph type="body" idx="1"/>
          </p:nvPr>
        </p:nvSpPr>
        <p:spPr/>
        <p:txBody>
          <a:bodyPr/>
          <a:lstStyle/>
          <a:p>
            <a:endParaRPr lang="nl-NL" smtClean="0"/>
          </a:p>
          <a:p>
            <a:r>
              <a:rPr lang="nl-NL" smtClean="0"/>
              <a:t>Imagine a world without VET:  </a:t>
            </a:r>
          </a:p>
          <a:p>
            <a:endParaRPr lang="nl-NL" smtClean="0"/>
          </a:p>
          <a:p>
            <a:pPr>
              <a:buFontTx/>
              <a:buNone/>
            </a:pPr>
            <a:r>
              <a:rPr lang="nl-NL" smtClean="0">
                <a:hlinkClick r:id="rId2"/>
              </a:rPr>
              <a:t>  http://www.youtube.com/watch?v=DkDDidX8BYo</a:t>
            </a:r>
            <a:endParaRPr lang="nl-NL" smtClean="0"/>
          </a:p>
          <a:p>
            <a:pPr>
              <a:buFontTx/>
              <a:buNone/>
            </a:pPr>
            <a:endParaRPr lang="nl-NL" smtClean="0"/>
          </a:p>
        </p:txBody>
      </p:sp>
      <p:sp>
        <p:nvSpPr>
          <p:cNvPr id="4100" name="Rectangle 15"/>
          <p:cNvSpPr>
            <a:spLocks noChangeArrowheads="1"/>
          </p:cNvSpPr>
          <p:nvPr/>
        </p:nvSpPr>
        <p:spPr bwMode="auto">
          <a:xfrm>
            <a:off x="2771775" y="1412875"/>
            <a:ext cx="5867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Tx/>
              <a:buBlip>
                <a:blip r:embed="rId3"/>
              </a:buBlip>
            </a:pPr>
            <a:endParaRPr lang="nl-NL" sz="2000" b="1">
              <a:solidFill>
                <a:srgbClr val="2C4274"/>
              </a:solidFill>
            </a:endParaRPr>
          </a:p>
          <a:p>
            <a:pPr marL="342900" indent="-342900" eaLnBrk="0" hangingPunct="0">
              <a:spcBef>
                <a:spcPct val="20000"/>
              </a:spcBef>
              <a:buFontTx/>
              <a:buBlip>
                <a:blip r:embed="rId3"/>
              </a:buBlip>
            </a:pPr>
            <a:endParaRPr lang="nl-NL" sz="2000" b="1">
              <a:solidFill>
                <a:srgbClr val="2C4274"/>
              </a:solidFill>
            </a:endParaRPr>
          </a:p>
          <a:p>
            <a:pPr marL="342900" indent="-342900" eaLnBrk="0" hangingPunct="0">
              <a:spcBef>
                <a:spcPct val="20000"/>
              </a:spcBef>
              <a:buFontTx/>
              <a:buBlip>
                <a:blip r:embed="rId3"/>
              </a:buBlip>
            </a:pPr>
            <a:endParaRPr lang="nl-NL" sz="2000" b="1">
              <a:solidFill>
                <a:srgbClr val="2C4274"/>
              </a:solidFill>
            </a:endParaRPr>
          </a:p>
          <a:p>
            <a:pPr marL="342900" indent="-342900" eaLnBrk="0" hangingPunct="0">
              <a:spcBef>
                <a:spcPct val="20000"/>
              </a:spcBef>
            </a:pPr>
            <a:endParaRPr lang="nl-NL" sz="2000" b="1">
              <a:solidFill>
                <a:srgbClr val="2C4274"/>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nl-NL" smtClean="0"/>
              <a:t>Finance </a:t>
            </a:r>
          </a:p>
        </p:txBody>
      </p:sp>
      <p:sp>
        <p:nvSpPr>
          <p:cNvPr id="25603" name="Rectangle 3"/>
          <p:cNvSpPr>
            <a:spLocks noGrp="1" noChangeArrowheads="1"/>
          </p:cNvSpPr>
          <p:nvPr>
            <p:ph type="body" sz="half" idx="1"/>
          </p:nvPr>
        </p:nvSpPr>
        <p:spPr>
          <a:xfrm>
            <a:off x="3132138" y="1412875"/>
            <a:ext cx="5473700" cy="4648200"/>
          </a:xfrm>
        </p:spPr>
        <p:txBody>
          <a:bodyPr/>
          <a:lstStyle/>
          <a:p>
            <a:pPr eaLnBrk="1" hangingPunct="1">
              <a:buFontTx/>
              <a:buNone/>
            </a:pPr>
            <a:r>
              <a:rPr lang="nl-NL" sz="1800" smtClean="0"/>
              <a:t>      Education in the Netherlands</a:t>
            </a:r>
          </a:p>
          <a:p>
            <a:pPr eaLnBrk="1" hangingPunct="1">
              <a:buFontTx/>
              <a:buNone/>
            </a:pPr>
            <a:endParaRPr lang="nl-NL" sz="1800" smtClean="0"/>
          </a:p>
          <a:p>
            <a:pPr lvl="1" eaLnBrk="1" hangingPunct="1"/>
            <a:r>
              <a:rPr lang="nl-NL" smtClean="0"/>
              <a:t>5,6 of Gross Domestic Product</a:t>
            </a:r>
            <a:endParaRPr lang="nl-NL" sz="1600" smtClean="0"/>
          </a:p>
        </p:txBody>
      </p:sp>
      <p:graphicFrame>
        <p:nvGraphicFramePr>
          <p:cNvPr id="25604" name="Object 4"/>
          <p:cNvGraphicFramePr>
            <a:graphicFrameLocks noGrp="1" noChangeAspect="1"/>
          </p:cNvGraphicFramePr>
          <p:nvPr>
            <p:ph type="chart" sz="half" idx="2"/>
          </p:nvPr>
        </p:nvGraphicFramePr>
        <p:xfrm>
          <a:off x="3059113" y="2852738"/>
          <a:ext cx="4572000" cy="3295650"/>
        </p:xfrm>
        <a:graphic>
          <a:graphicData uri="http://schemas.openxmlformats.org/presentationml/2006/ole">
            <mc:AlternateContent xmlns:mc="http://schemas.openxmlformats.org/markup-compatibility/2006">
              <mc:Choice xmlns:v="urn:schemas-microsoft-com:vml" Requires="v">
                <p:oleObj spid="_x0000_s25613" name="Grafiek" r:id="rId4" imgW="2828980" imgH="2038268" progId="MSGraph.Chart.8">
                  <p:embed followColorScheme="full"/>
                </p:oleObj>
              </mc:Choice>
              <mc:Fallback>
                <p:oleObj name="Grafiek" r:id="rId4" imgW="2828980" imgH="2038268" progId="MSGraph.Chart.8">
                  <p:embed followColorScheme="full"/>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113" y="2852738"/>
                        <a:ext cx="457200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nl-NL" smtClean="0"/>
              <a:t>The Netherlands</a:t>
            </a:r>
          </a:p>
        </p:txBody>
      </p:sp>
      <p:pic>
        <p:nvPicPr>
          <p:cNvPr id="5123" name="Picture 3" descr="Netherland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24200" y="1314450"/>
            <a:ext cx="4778375"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4"/>
          <p:cNvSpPr>
            <a:spLocks/>
          </p:cNvSpPr>
          <p:nvPr/>
        </p:nvSpPr>
        <p:spPr bwMode="auto">
          <a:xfrm>
            <a:off x="2743200" y="2286000"/>
            <a:ext cx="1574800" cy="338138"/>
          </a:xfrm>
          <a:prstGeom prst="borderCallout2">
            <a:avLst>
              <a:gd name="adj1" fmla="val 33801"/>
              <a:gd name="adj2" fmla="val 104838"/>
              <a:gd name="adj3" fmla="val 33801"/>
              <a:gd name="adj4" fmla="val 104838"/>
              <a:gd name="adj5" fmla="val 340847"/>
              <a:gd name="adj6" fmla="val 142139"/>
            </a:avLst>
          </a:prstGeom>
          <a:solidFill>
            <a:schemeClr val="bg1"/>
          </a:solidFill>
          <a:ln w="9525">
            <a:solidFill>
              <a:schemeClr val="tx1"/>
            </a:solidFill>
            <a:miter lim="800000"/>
            <a:headEnd/>
            <a:tailEnd/>
          </a:ln>
        </p:spPr>
        <p:txBody>
          <a:bodyPr/>
          <a:lstStyle/>
          <a:p>
            <a:r>
              <a:rPr lang="nl-NL" sz="1600"/>
              <a:t>Amsterdam</a:t>
            </a:r>
          </a:p>
        </p:txBody>
      </p:sp>
      <p:sp>
        <p:nvSpPr>
          <p:cNvPr id="5125" name="AutoShape 5"/>
          <p:cNvSpPr>
            <a:spLocks/>
          </p:cNvSpPr>
          <p:nvPr/>
        </p:nvSpPr>
        <p:spPr bwMode="auto">
          <a:xfrm>
            <a:off x="4476750" y="5829300"/>
            <a:ext cx="1295400" cy="381000"/>
          </a:xfrm>
          <a:prstGeom prst="borderCallout3">
            <a:avLst>
              <a:gd name="adj1" fmla="val 30000"/>
              <a:gd name="adj2" fmla="val -5884"/>
              <a:gd name="adj3" fmla="val 30000"/>
              <a:gd name="adj4" fmla="val -13972"/>
              <a:gd name="adj5" fmla="val -135833"/>
              <a:gd name="adj6" fmla="val -13972"/>
              <a:gd name="adj7" fmla="val -303750"/>
              <a:gd name="adj8" fmla="val 120"/>
            </a:avLst>
          </a:prstGeom>
          <a:solidFill>
            <a:schemeClr val="bg1"/>
          </a:solidFill>
          <a:ln w="9525">
            <a:solidFill>
              <a:schemeClr val="tx1"/>
            </a:solidFill>
            <a:miter lim="800000"/>
            <a:headEnd/>
            <a:tailEnd/>
          </a:ln>
        </p:spPr>
        <p:txBody>
          <a:bodyPr/>
          <a:lstStyle/>
          <a:p>
            <a:r>
              <a:rPr lang="nl-NL" sz="1600"/>
              <a:t>Rotterdam</a:t>
            </a:r>
          </a:p>
        </p:txBody>
      </p:sp>
      <p:sp>
        <p:nvSpPr>
          <p:cNvPr id="5126" name="AutoShape 6"/>
          <p:cNvSpPr>
            <a:spLocks/>
          </p:cNvSpPr>
          <p:nvPr/>
        </p:nvSpPr>
        <p:spPr bwMode="auto">
          <a:xfrm>
            <a:off x="2743200" y="3200400"/>
            <a:ext cx="1347788" cy="355600"/>
          </a:xfrm>
          <a:prstGeom prst="borderCallout2">
            <a:avLst>
              <a:gd name="adj1" fmla="val 32144"/>
              <a:gd name="adj2" fmla="val 105653"/>
              <a:gd name="adj3" fmla="val 32144"/>
              <a:gd name="adj4" fmla="val 112486"/>
              <a:gd name="adj5" fmla="val 274556"/>
              <a:gd name="adj6" fmla="val 119551"/>
            </a:avLst>
          </a:prstGeom>
          <a:solidFill>
            <a:schemeClr val="bg1"/>
          </a:solidFill>
          <a:ln w="9525">
            <a:solidFill>
              <a:schemeClr val="tx1"/>
            </a:solidFill>
            <a:miter lim="800000"/>
            <a:headEnd/>
            <a:tailEnd/>
          </a:ln>
        </p:spPr>
        <p:txBody>
          <a:bodyPr/>
          <a:lstStyle/>
          <a:p>
            <a:r>
              <a:rPr lang="nl-NL" sz="1600"/>
              <a:t>The Hague</a:t>
            </a:r>
          </a:p>
        </p:txBody>
      </p:sp>
      <p:sp>
        <p:nvSpPr>
          <p:cNvPr id="5127" name="Oval 7"/>
          <p:cNvSpPr>
            <a:spLocks noChangeArrowheads="1"/>
          </p:cNvSpPr>
          <p:nvPr/>
        </p:nvSpPr>
        <p:spPr bwMode="auto">
          <a:xfrm>
            <a:off x="6934200" y="3352800"/>
            <a:ext cx="152400" cy="152400"/>
          </a:xfrm>
          <a:prstGeom prst="ellipse">
            <a:avLst/>
          </a:prstGeom>
          <a:solidFill>
            <a:schemeClr val="bg1"/>
          </a:solidFill>
          <a:ln w="9525">
            <a:solidFill>
              <a:schemeClr val="tx1"/>
            </a:solidFill>
            <a:round/>
            <a:headEnd/>
            <a:tailEnd/>
          </a:ln>
        </p:spPr>
        <p:txBody>
          <a:bodyPr wrap="none" anchor="ctr"/>
          <a:lstStyle/>
          <a:p>
            <a:endParaRPr lang="nl-NL"/>
          </a:p>
        </p:txBody>
      </p:sp>
      <p:sp>
        <p:nvSpPr>
          <p:cNvPr id="5128" name="Oval 8"/>
          <p:cNvSpPr>
            <a:spLocks noChangeArrowheads="1"/>
          </p:cNvSpPr>
          <p:nvPr/>
        </p:nvSpPr>
        <p:spPr bwMode="auto">
          <a:xfrm>
            <a:off x="4191000" y="3962400"/>
            <a:ext cx="304800" cy="304800"/>
          </a:xfrm>
          <a:prstGeom prst="ellipse">
            <a:avLst/>
          </a:prstGeom>
          <a:solidFill>
            <a:schemeClr val="bg1"/>
          </a:solidFill>
          <a:ln w="9525">
            <a:solidFill>
              <a:schemeClr val="tx1"/>
            </a:solidFill>
            <a:round/>
            <a:headEnd/>
            <a:tailEnd/>
          </a:ln>
        </p:spPr>
        <p:txBody>
          <a:bodyPr wrap="none" anchor="ctr"/>
          <a:lstStyle/>
          <a:p>
            <a:endParaRPr lang="nl-NL"/>
          </a:p>
        </p:txBody>
      </p:sp>
      <p:sp>
        <p:nvSpPr>
          <p:cNvPr id="5129" name="Oval 9"/>
          <p:cNvSpPr>
            <a:spLocks noChangeArrowheads="1"/>
          </p:cNvSpPr>
          <p:nvPr/>
        </p:nvSpPr>
        <p:spPr bwMode="auto">
          <a:xfrm>
            <a:off x="4419600" y="4419600"/>
            <a:ext cx="304800" cy="304800"/>
          </a:xfrm>
          <a:prstGeom prst="ellipse">
            <a:avLst/>
          </a:prstGeom>
          <a:solidFill>
            <a:schemeClr val="bg1"/>
          </a:solidFill>
          <a:ln w="9525">
            <a:solidFill>
              <a:schemeClr val="tx1"/>
            </a:solidFill>
            <a:round/>
            <a:headEnd/>
            <a:tailEnd/>
          </a:ln>
        </p:spPr>
        <p:txBody>
          <a:bodyPr wrap="none" anchor="ctr"/>
          <a:lstStyle/>
          <a:p>
            <a:endParaRPr lang="nl-NL"/>
          </a:p>
        </p:txBody>
      </p:sp>
      <p:sp>
        <p:nvSpPr>
          <p:cNvPr id="5130" name="AutoShape 10"/>
          <p:cNvSpPr>
            <a:spLocks/>
          </p:cNvSpPr>
          <p:nvPr/>
        </p:nvSpPr>
        <p:spPr bwMode="auto">
          <a:xfrm>
            <a:off x="7785100" y="3054350"/>
            <a:ext cx="1106488" cy="341313"/>
          </a:xfrm>
          <a:prstGeom prst="borderCallout2">
            <a:avLst>
              <a:gd name="adj1" fmla="val 33486"/>
              <a:gd name="adj2" fmla="val -6889"/>
              <a:gd name="adj3" fmla="val 33486"/>
              <a:gd name="adj4" fmla="val -35440"/>
              <a:gd name="adj5" fmla="val 90699"/>
              <a:gd name="adj6" fmla="val -65278"/>
            </a:avLst>
          </a:prstGeom>
          <a:solidFill>
            <a:schemeClr val="bg1"/>
          </a:solidFill>
          <a:ln w="9525">
            <a:solidFill>
              <a:schemeClr val="tx1"/>
            </a:solidFill>
            <a:miter lim="800000"/>
            <a:headEnd/>
            <a:tailEnd/>
          </a:ln>
        </p:spPr>
        <p:txBody>
          <a:bodyPr/>
          <a:lstStyle/>
          <a:p>
            <a:r>
              <a:rPr lang="nl-NL" sz="1600"/>
              <a:t>Almelo</a:t>
            </a:r>
          </a:p>
        </p:txBody>
      </p:sp>
      <p:sp>
        <p:nvSpPr>
          <p:cNvPr id="5131" name="AutoShape 11"/>
          <p:cNvSpPr>
            <a:spLocks/>
          </p:cNvSpPr>
          <p:nvPr/>
        </p:nvSpPr>
        <p:spPr bwMode="auto">
          <a:xfrm>
            <a:off x="7848600" y="3581400"/>
            <a:ext cx="1066800" cy="341313"/>
          </a:xfrm>
          <a:prstGeom prst="borderCallout2">
            <a:avLst>
              <a:gd name="adj1" fmla="val 33486"/>
              <a:gd name="adj2" fmla="val -7144"/>
              <a:gd name="adj3" fmla="val 33486"/>
              <a:gd name="adj4" fmla="val -39287"/>
              <a:gd name="adj5" fmla="val 2324"/>
              <a:gd name="adj6" fmla="val -72620"/>
            </a:avLst>
          </a:prstGeom>
          <a:solidFill>
            <a:schemeClr val="bg1"/>
          </a:solidFill>
          <a:ln w="9525">
            <a:solidFill>
              <a:schemeClr val="tx1"/>
            </a:solidFill>
            <a:miter lim="800000"/>
            <a:headEnd/>
            <a:tailEnd/>
          </a:ln>
        </p:spPr>
        <p:txBody>
          <a:bodyPr/>
          <a:lstStyle/>
          <a:p>
            <a:r>
              <a:rPr lang="nl-NL" sz="1600"/>
              <a:t>Hengelo</a:t>
            </a:r>
          </a:p>
        </p:txBody>
      </p:sp>
      <p:sp>
        <p:nvSpPr>
          <p:cNvPr id="5132" name="AutoShape 12"/>
          <p:cNvSpPr>
            <a:spLocks/>
          </p:cNvSpPr>
          <p:nvPr/>
        </p:nvSpPr>
        <p:spPr bwMode="auto">
          <a:xfrm>
            <a:off x="7772400" y="4038600"/>
            <a:ext cx="1143000" cy="341313"/>
          </a:xfrm>
          <a:prstGeom prst="borderCallout2">
            <a:avLst>
              <a:gd name="adj1" fmla="val 33486"/>
              <a:gd name="adj2" fmla="val -6667"/>
              <a:gd name="adj3" fmla="val 33486"/>
              <a:gd name="adj4" fmla="val -26667"/>
              <a:gd name="adj5" fmla="val -82792"/>
              <a:gd name="adj6" fmla="val -47500"/>
            </a:avLst>
          </a:prstGeom>
          <a:solidFill>
            <a:schemeClr val="bg1"/>
          </a:solidFill>
          <a:ln w="9525">
            <a:solidFill>
              <a:schemeClr val="tx1"/>
            </a:solidFill>
            <a:miter lim="800000"/>
            <a:headEnd/>
            <a:tailEnd/>
          </a:ln>
        </p:spPr>
        <p:txBody>
          <a:bodyPr/>
          <a:lstStyle/>
          <a:p>
            <a:r>
              <a:rPr lang="nl-NL" sz="1600"/>
              <a:t>Enschede</a:t>
            </a:r>
          </a:p>
        </p:txBody>
      </p:sp>
      <p:sp>
        <p:nvSpPr>
          <p:cNvPr id="5133" name="Oval 13"/>
          <p:cNvSpPr>
            <a:spLocks noChangeArrowheads="1"/>
          </p:cNvSpPr>
          <p:nvPr/>
        </p:nvSpPr>
        <p:spPr bwMode="auto">
          <a:xfrm>
            <a:off x="7010400" y="3581400"/>
            <a:ext cx="152400" cy="152400"/>
          </a:xfrm>
          <a:prstGeom prst="ellipse">
            <a:avLst/>
          </a:prstGeom>
          <a:solidFill>
            <a:schemeClr val="bg1"/>
          </a:solidFill>
          <a:ln w="9525">
            <a:solidFill>
              <a:schemeClr val="tx1"/>
            </a:solidFill>
            <a:round/>
            <a:headEnd/>
            <a:tailEnd/>
          </a:ln>
        </p:spPr>
        <p:txBody>
          <a:bodyPr wrap="none" anchor="ctr"/>
          <a:lstStyle/>
          <a:p>
            <a:endParaRPr lang="nl-NL"/>
          </a:p>
        </p:txBody>
      </p:sp>
      <p:sp>
        <p:nvSpPr>
          <p:cNvPr id="5134" name="Oval 14"/>
          <p:cNvSpPr>
            <a:spLocks noChangeArrowheads="1"/>
          </p:cNvSpPr>
          <p:nvPr/>
        </p:nvSpPr>
        <p:spPr bwMode="auto">
          <a:xfrm>
            <a:off x="7162800" y="3657600"/>
            <a:ext cx="152400" cy="152400"/>
          </a:xfrm>
          <a:prstGeom prst="ellipse">
            <a:avLst/>
          </a:prstGeom>
          <a:solidFill>
            <a:schemeClr val="bg1"/>
          </a:solidFill>
          <a:ln w="9525">
            <a:solidFill>
              <a:schemeClr val="tx1"/>
            </a:solidFill>
            <a:round/>
            <a:headEnd/>
            <a:tailEnd/>
          </a:ln>
        </p:spPr>
        <p:txBody>
          <a:bodyPr wrap="none" anchor="ctr"/>
          <a:lstStyle/>
          <a:p>
            <a:endParaRPr lang="nl-NL"/>
          </a:p>
        </p:txBody>
      </p:sp>
      <p:pic>
        <p:nvPicPr>
          <p:cNvPr id="5135" name="Picture 17" descr="lo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2492375"/>
            <a:ext cx="2668588"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nl-NL" smtClean="0"/>
              <a:t>Figures and Facts  </a:t>
            </a:r>
          </a:p>
        </p:txBody>
      </p:sp>
      <p:sp>
        <p:nvSpPr>
          <p:cNvPr id="6147" name="Rectangle 3"/>
          <p:cNvSpPr>
            <a:spLocks noGrp="1" noChangeArrowheads="1"/>
          </p:cNvSpPr>
          <p:nvPr>
            <p:ph type="body" idx="1"/>
          </p:nvPr>
        </p:nvSpPr>
        <p:spPr>
          <a:xfrm>
            <a:off x="2857500" y="1428750"/>
            <a:ext cx="5867400" cy="4648200"/>
          </a:xfrm>
        </p:spPr>
        <p:txBody>
          <a:bodyPr/>
          <a:lstStyle/>
          <a:p>
            <a:pPr eaLnBrk="1" hangingPunct="1">
              <a:buFontTx/>
              <a:buNone/>
            </a:pPr>
            <a:endParaRPr lang="nl-NL" b="0" smtClean="0">
              <a:latin typeface="Century Gothic" pitchFamily="34" charset="0"/>
            </a:endParaRPr>
          </a:p>
          <a:p>
            <a:pPr eaLnBrk="1" hangingPunct="1"/>
            <a:endParaRPr lang="nl-NL" b="0" smtClean="0">
              <a:latin typeface="Century Gothic" pitchFamily="34" charset="0"/>
            </a:endParaRPr>
          </a:p>
          <a:p>
            <a:pPr eaLnBrk="1" hangingPunct="1">
              <a:buFontTx/>
              <a:buNone/>
            </a:pPr>
            <a:endParaRPr lang="nl-NL" b="0" smtClean="0">
              <a:latin typeface="Century Gothic" pitchFamily="34" charset="0"/>
            </a:endParaRPr>
          </a:p>
          <a:p>
            <a:pPr eaLnBrk="1" hangingPunct="1"/>
            <a:r>
              <a:rPr lang="nl-NL" b="0" smtClean="0">
                <a:latin typeface="Century Gothic" pitchFamily="34" charset="0"/>
              </a:rPr>
              <a:t>Over</a:t>
            </a:r>
            <a:r>
              <a:rPr lang="nl-NL" smtClean="0">
                <a:latin typeface="Century Gothic" pitchFamily="34" charset="0"/>
              </a:rPr>
              <a:t>    2000 faculty and staff </a:t>
            </a:r>
            <a:br>
              <a:rPr lang="nl-NL" smtClean="0">
                <a:latin typeface="Century Gothic" pitchFamily="34" charset="0"/>
              </a:rPr>
            </a:br>
            <a:r>
              <a:rPr lang="nl-NL" b="0" smtClean="0">
                <a:latin typeface="Century Gothic" pitchFamily="34" charset="0"/>
              </a:rPr>
              <a:t>circa</a:t>
            </a:r>
            <a:r>
              <a:rPr lang="nl-NL" smtClean="0">
                <a:latin typeface="Century Gothic" pitchFamily="34" charset="0"/>
              </a:rPr>
              <a:t>  25 000   VET-students </a:t>
            </a:r>
          </a:p>
          <a:p>
            <a:pPr eaLnBrk="1" hangingPunct="1">
              <a:buFontTx/>
              <a:buNone/>
            </a:pPr>
            <a:r>
              <a:rPr lang="nl-NL" smtClean="0">
                <a:latin typeface="Century Gothic" pitchFamily="34" charset="0"/>
              </a:rPr>
              <a:t>     </a:t>
            </a:r>
            <a:r>
              <a:rPr lang="nl-NL" b="0" smtClean="0">
                <a:latin typeface="Century Gothic" pitchFamily="34" charset="0"/>
              </a:rPr>
              <a:t>circa  </a:t>
            </a:r>
            <a:r>
              <a:rPr lang="nl-NL" smtClean="0">
                <a:latin typeface="Century Gothic" pitchFamily="34" charset="0"/>
              </a:rPr>
              <a:t>12 496   participants Adult Education </a:t>
            </a:r>
          </a:p>
          <a:p>
            <a:pPr eaLnBrk="1" hangingPunct="1">
              <a:buFontTx/>
              <a:buNone/>
            </a:pPr>
            <a:endParaRPr lang="nl-NL" smtClean="0">
              <a:latin typeface="Century Gothic" pitchFamily="34" charset="0"/>
            </a:endParaRPr>
          </a:p>
          <a:p>
            <a:pPr eaLnBrk="1" hangingPunct="1"/>
            <a:r>
              <a:rPr lang="nl-NL" smtClean="0">
                <a:latin typeface="Century Gothic" pitchFamily="34" charset="0"/>
              </a:rPr>
              <a:t>0n 3 main campusses   </a:t>
            </a:r>
            <a:r>
              <a:rPr lang="nl-NL" b="0" smtClean="0">
                <a:latin typeface="Century Gothic" pitchFamily="34" charset="0"/>
              </a:rPr>
              <a:t>in </a:t>
            </a:r>
            <a:br>
              <a:rPr lang="nl-NL" b="0" smtClean="0">
                <a:latin typeface="Century Gothic" pitchFamily="34" charset="0"/>
              </a:rPr>
            </a:br>
            <a:r>
              <a:rPr lang="nl-NL" b="0" smtClean="0">
                <a:latin typeface="Century Gothic" pitchFamily="34" charset="0"/>
              </a:rPr>
              <a:t>three major cities in Twente and </a:t>
            </a:r>
            <a:br>
              <a:rPr lang="nl-NL" b="0" smtClean="0">
                <a:latin typeface="Century Gothic" pitchFamily="34" charset="0"/>
              </a:rPr>
            </a:br>
            <a:r>
              <a:rPr lang="nl-NL" b="0" smtClean="0">
                <a:latin typeface="Century Gothic" pitchFamily="34" charset="0"/>
              </a:rPr>
              <a:t>30  smaller sites in Twente</a:t>
            </a:r>
            <a:r>
              <a:rPr lang="nl-NL" smtClean="0">
                <a:latin typeface="Century Gothic" pitchFamily="34" charset="0"/>
              </a:rPr>
              <a:t/>
            </a:r>
            <a:br>
              <a:rPr lang="nl-NL" smtClean="0">
                <a:latin typeface="Century Gothic" pitchFamily="34" charset="0"/>
              </a:rPr>
            </a:br>
            <a:r>
              <a:rPr lang="nl-NL" smtClean="0">
                <a:latin typeface="Century Gothic" pitchFamily="34" charset="0"/>
              </a:rPr>
              <a:t> </a:t>
            </a:r>
            <a:endParaRPr lang="nl-NL" b="0" smtClean="0">
              <a:latin typeface="Century Gothic" pitchFamily="34" charset="0"/>
            </a:endParaRPr>
          </a:p>
        </p:txBody>
      </p:sp>
      <p:pic>
        <p:nvPicPr>
          <p:cNvPr id="6148" name="Picture 4" descr="togetherKlein102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67000" y="5656263"/>
            <a:ext cx="64770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1875" y="1428750"/>
            <a:ext cx="2447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14313" y="642938"/>
            <a:ext cx="8686800" cy="609600"/>
          </a:xfrm>
        </p:spPr>
        <p:txBody>
          <a:bodyPr/>
          <a:lstStyle/>
          <a:p>
            <a:pPr eaLnBrk="1" hangingPunct="1"/>
            <a:r>
              <a:rPr lang="nl-NL" sz="1800" smtClean="0"/>
              <a:t>Dutch Educational System: VET </a:t>
            </a:r>
          </a:p>
        </p:txBody>
      </p:sp>
      <p:sp>
        <p:nvSpPr>
          <p:cNvPr id="7171" name="Rectangle 3"/>
          <p:cNvSpPr>
            <a:spLocks noChangeArrowheads="1"/>
          </p:cNvSpPr>
          <p:nvPr/>
        </p:nvSpPr>
        <p:spPr bwMode="auto">
          <a:xfrm>
            <a:off x="5292725" y="5876925"/>
            <a:ext cx="3024188" cy="431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nl-NL"/>
          </a:p>
        </p:txBody>
      </p:sp>
      <p:sp>
        <p:nvSpPr>
          <p:cNvPr id="7172" name="Text Box 4"/>
          <p:cNvSpPr txBox="1">
            <a:spLocks noChangeArrowheads="1"/>
          </p:cNvSpPr>
          <p:nvPr/>
        </p:nvSpPr>
        <p:spPr bwMode="auto">
          <a:xfrm>
            <a:off x="2843213" y="2205038"/>
            <a:ext cx="5400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0">
                <a:solidFill>
                  <a:schemeClr val="tx1"/>
                </a:solidFill>
                <a:latin typeface="Arial" charset="0"/>
              </a:defRPr>
            </a:lvl1pPr>
            <a:lvl2pPr marL="742950" indent="-285750" eaLnBrk="0" hangingPunct="0">
              <a:defRPr sz="8000">
                <a:solidFill>
                  <a:schemeClr val="tx1"/>
                </a:solidFill>
                <a:latin typeface="Arial" charset="0"/>
              </a:defRPr>
            </a:lvl2pPr>
            <a:lvl3pPr marL="1143000" indent="-228600" eaLnBrk="0" hangingPunct="0">
              <a:defRPr sz="8000">
                <a:solidFill>
                  <a:schemeClr val="tx1"/>
                </a:solidFill>
                <a:latin typeface="Arial" charset="0"/>
              </a:defRPr>
            </a:lvl3pPr>
            <a:lvl4pPr marL="1600200" indent="-228600" eaLnBrk="0" hangingPunct="0">
              <a:defRPr sz="8000">
                <a:solidFill>
                  <a:schemeClr val="tx1"/>
                </a:solidFill>
                <a:latin typeface="Arial" charset="0"/>
              </a:defRPr>
            </a:lvl4pPr>
            <a:lvl5pPr marL="2057400" indent="-228600" eaLnBrk="0" hangingPunct="0">
              <a:defRPr sz="8000">
                <a:solidFill>
                  <a:schemeClr val="tx1"/>
                </a:solidFill>
                <a:latin typeface="Arial" charset="0"/>
              </a:defRPr>
            </a:lvl5pPr>
            <a:lvl6pPr marL="2514600" indent="-228600" algn="ctr" eaLnBrk="0" fontAlgn="base" hangingPunct="0">
              <a:spcBef>
                <a:spcPct val="0"/>
              </a:spcBef>
              <a:spcAft>
                <a:spcPct val="0"/>
              </a:spcAft>
              <a:defRPr sz="8000">
                <a:solidFill>
                  <a:schemeClr val="tx1"/>
                </a:solidFill>
                <a:latin typeface="Arial" charset="0"/>
              </a:defRPr>
            </a:lvl6pPr>
            <a:lvl7pPr marL="2971800" indent="-228600" algn="ctr" eaLnBrk="0" fontAlgn="base" hangingPunct="0">
              <a:spcBef>
                <a:spcPct val="0"/>
              </a:spcBef>
              <a:spcAft>
                <a:spcPct val="0"/>
              </a:spcAft>
              <a:defRPr sz="8000">
                <a:solidFill>
                  <a:schemeClr val="tx1"/>
                </a:solidFill>
                <a:latin typeface="Arial" charset="0"/>
              </a:defRPr>
            </a:lvl7pPr>
            <a:lvl8pPr marL="3429000" indent="-228600" algn="ctr" eaLnBrk="0" fontAlgn="base" hangingPunct="0">
              <a:spcBef>
                <a:spcPct val="0"/>
              </a:spcBef>
              <a:spcAft>
                <a:spcPct val="0"/>
              </a:spcAft>
              <a:defRPr sz="8000">
                <a:solidFill>
                  <a:schemeClr val="tx1"/>
                </a:solidFill>
                <a:latin typeface="Arial" charset="0"/>
              </a:defRPr>
            </a:lvl8pPr>
            <a:lvl9pPr marL="3886200" indent="-228600" algn="ctr" eaLnBrk="0" fontAlgn="base" hangingPunct="0">
              <a:spcBef>
                <a:spcPct val="0"/>
              </a:spcBef>
              <a:spcAft>
                <a:spcPct val="0"/>
              </a:spcAft>
              <a:defRPr sz="8000">
                <a:solidFill>
                  <a:schemeClr val="tx1"/>
                </a:solidFill>
                <a:latin typeface="Arial" charset="0"/>
              </a:defRPr>
            </a:lvl9pPr>
          </a:lstStyle>
          <a:p>
            <a:pPr algn="l" eaLnBrk="1" hangingPunct="1">
              <a:spcBef>
                <a:spcPct val="50000"/>
              </a:spcBef>
            </a:pPr>
            <a:endParaRPr lang="nl-NL" sz="1600"/>
          </a:p>
        </p:txBody>
      </p:sp>
      <p:sp>
        <p:nvSpPr>
          <p:cNvPr id="7173" name="Text Box 5"/>
          <p:cNvSpPr txBox="1">
            <a:spLocks noChangeArrowheads="1"/>
          </p:cNvSpPr>
          <p:nvPr/>
        </p:nvSpPr>
        <p:spPr bwMode="auto">
          <a:xfrm>
            <a:off x="2682875" y="2392363"/>
            <a:ext cx="1041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0">
                <a:solidFill>
                  <a:schemeClr val="tx1"/>
                </a:solidFill>
                <a:latin typeface="Arial" charset="0"/>
              </a:defRPr>
            </a:lvl1pPr>
            <a:lvl2pPr marL="742950" indent="-285750" eaLnBrk="0" hangingPunct="0">
              <a:defRPr sz="8000">
                <a:solidFill>
                  <a:schemeClr val="tx1"/>
                </a:solidFill>
                <a:latin typeface="Arial" charset="0"/>
              </a:defRPr>
            </a:lvl2pPr>
            <a:lvl3pPr marL="1143000" indent="-228600" eaLnBrk="0" hangingPunct="0">
              <a:defRPr sz="8000">
                <a:solidFill>
                  <a:schemeClr val="tx1"/>
                </a:solidFill>
                <a:latin typeface="Arial" charset="0"/>
              </a:defRPr>
            </a:lvl3pPr>
            <a:lvl4pPr marL="1600200" indent="-228600" eaLnBrk="0" hangingPunct="0">
              <a:defRPr sz="8000">
                <a:solidFill>
                  <a:schemeClr val="tx1"/>
                </a:solidFill>
                <a:latin typeface="Arial" charset="0"/>
              </a:defRPr>
            </a:lvl4pPr>
            <a:lvl5pPr marL="2057400" indent="-228600" eaLnBrk="0" hangingPunct="0">
              <a:defRPr sz="8000">
                <a:solidFill>
                  <a:schemeClr val="tx1"/>
                </a:solidFill>
                <a:latin typeface="Arial" charset="0"/>
              </a:defRPr>
            </a:lvl5pPr>
            <a:lvl6pPr marL="2514600" indent="-228600" algn="ctr" eaLnBrk="0" fontAlgn="base" hangingPunct="0">
              <a:spcBef>
                <a:spcPct val="0"/>
              </a:spcBef>
              <a:spcAft>
                <a:spcPct val="0"/>
              </a:spcAft>
              <a:defRPr sz="8000">
                <a:solidFill>
                  <a:schemeClr val="tx1"/>
                </a:solidFill>
                <a:latin typeface="Arial" charset="0"/>
              </a:defRPr>
            </a:lvl6pPr>
            <a:lvl7pPr marL="2971800" indent="-228600" algn="ctr" eaLnBrk="0" fontAlgn="base" hangingPunct="0">
              <a:spcBef>
                <a:spcPct val="0"/>
              </a:spcBef>
              <a:spcAft>
                <a:spcPct val="0"/>
              </a:spcAft>
              <a:defRPr sz="8000">
                <a:solidFill>
                  <a:schemeClr val="tx1"/>
                </a:solidFill>
                <a:latin typeface="Arial" charset="0"/>
              </a:defRPr>
            </a:lvl7pPr>
            <a:lvl8pPr marL="3429000" indent="-228600" algn="ctr" eaLnBrk="0" fontAlgn="base" hangingPunct="0">
              <a:spcBef>
                <a:spcPct val="0"/>
              </a:spcBef>
              <a:spcAft>
                <a:spcPct val="0"/>
              </a:spcAft>
              <a:defRPr sz="8000">
                <a:solidFill>
                  <a:schemeClr val="tx1"/>
                </a:solidFill>
                <a:latin typeface="Arial" charset="0"/>
              </a:defRPr>
            </a:lvl8pPr>
            <a:lvl9pPr marL="3886200" indent="-228600" algn="ctr" eaLnBrk="0" fontAlgn="base" hangingPunct="0">
              <a:spcBef>
                <a:spcPct val="0"/>
              </a:spcBef>
              <a:spcAft>
                <a:spcPct val="0"/>
              </a:spcAft>
              <a:defRPr sz="8000">
                <a:solidFill>
                  <a:schemeClr val="tx1"/>
                </a:solidFill>
                <a:latin typeface="Arial" charset="0"/>
              </a:defRPr>
            </a:lvl9pPr>
          </a:lstStyle>
          <a:p>
            <a:pPr eaLnBrk="1" hangingPunct="1"/>
            <a:r>
              <a:rPr lang="nl-NL" sz="1600"/>
              <a:t>               </a:t>
            </a:r>
          </a:p>
        </p:txBody>
      </p:sp>
      <p:sp>
        <p:nvSpPr>
          <p:cNvPr id="7174" name="Text Box 6"/>
          <p:cNvSpPr txBox="1">
            <a:spLocks noChangeArrowheads="1"/>
          </p:cNvSpPr>
          <p:nvPr/>
        </p:nvSpPr>
        <p:spPr bwMode="auto">
          <a:xfrm>
            <a:off x="3203575" y="1557338"/>
            <a:ext cx="19446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0">
                <a:solidFill>
                  <a:schemeClr val="tx1"/>
                </a:solidFill>
                <a:latin typeface="Arial" charset="0"/>
              </a:defRPr>
            </a:lvl1pPr>
            <a:lvl2pPr marL="742950" indent="-285750" eaLnBrk="0" hangingPunct="0">
              <a:defRPr sz="8000">
                <a:solidFill>
                  <a:schemeClr val="tx1"/>
                </a:solidFill>
                <a:latin typeface="Arial" charset="0"/>
              </a:defRPr>
            </a:lvl2pPr>
            <a:lvl3pPr marL="1143000" indent="-228600" eaLnBrk="0" hangingPunct="0">
              <a:defRPr sz="8000">
                <a:solidFill>
                  <a:schemeClr val="tx1"/>
                </a:solidFill>
                <a:latin typeface="Arial" charset="0"/>
              </a:defRPr>
            </a:lvl3pPr>
            <a:lvl4pPr marL="1600200" indent="-228600" eaLnBrk="0" hangingPunct="0">
              <a:defRPr sz="8000">
                <a:solidFill>
                  <a:schemeClr val="tx1"/>
                </a:solidFill>
                <a:latin typeface="Arial" charset="0"/>
              </a:defRPr>
            </a:lvl4pPr>
            <a:lvl5pPr marL="2057400" indent="-228600" eaLnBrk="0" hangingPunct="0">
              <a:defRPr sz="8000">
                <a:solidFill>
                  <a:schemeClr val="tx1"/>
                </a:solidFill>
                <a:latin typeface="Arial" charset="0"/>
              </a:defRPr>
            </a:lvl5pPr>
            <a:lvl6pPr marL="2514600" indent="-228600" algn="ctr" eaLnBrk="0" fontAlgn="base" hangingPunct="0">
              <a:spcBef>
                <a:spcPct val="0"/>
              </a:spcBef>
              <a:spcAft>
                <a:spcPct val="0"/>
              </a:spcAft>
              <a:defRPr sz="8000">
                <a:solidFill>
                  <a:schemeClr val="tx1"/>
                </a:solidFill>
                <a:latin typeface="Arial" charset="0"/>
              </a:defRPr>
            </a:lvl6pPr>
            <a:lvl7pPr marL="2971800" indent="-228600" algn="ctr" eaLnBrk="0" fontAlgn="base" hangingPunct="0">
              <a:spcBef>
                <a:spcPct val="0"/>
              </a:spcBef>
              <a:spcAft>
                <a:spcPct val="0"/>
              </a:spcAft>
              <a:defRPr sz="8000">
                <a:solidFill>
                  <a:schemeClr val="tx1"/>
                </a:solidFill>
                <a:latin typeface="Arial" charset="0"/>
              </a:defRPr>
            </a:lvl7pPr>
            <a:lvl8pPr marL="3429000" indent="-228600" algn="ctr" eaLnBrk="0" fontAlgn="base" hangingPunct="0">
              <a:spcBef>
                <a:spcPct val="0"/>
              </a:spcBef>
              <a:spcAft>
                <a:spcPct val="0"/>
              </a:spcAft>
              <a:defRPr sz="8000">
                <a:solidFill>
                  <a:schemeClr val="tx1"/>
                </a:solidFill>
                <a:latin typeface="Arial" charset="0"/>
              </a:defRPr>
            </a:lvl8pPr>
            <a:lvl9pPr marL="3886200" indent="-228600" algn="ctr" eaLnBrk="0" fontAlgn="base" hangingPunct="0">
              <a:spcBef>
                <a:spcPct val="0"/>
              </a:spcBef>
              <a:spcAft>
                <a:spcPct val="0"/>
              </a:spcAft>
              <a:defRPr sz="8000">
                <a:solidFill>
                  <a:schemeClr val="tx1"/>
                </a:solidFill>
                <a:latin typeface="Arial" charset="0"/>
              </a:defRPr>
            </a:lvl9pPr>
          </a:lstStyle>
          <a:p>
            <a:pPr algn="l" eaLnBrk="1" hangingPunct="1">
              <a:spcBef>
                <a:spcPct val="50000"/>
              </a:spcBef>
            </a:pPr>
            <a:endParaRPr lang="nl-NL" sz="1600"/>
          </a:p>
        </p:txBody>
      </p:sp>
      <p:sp>
        <p:nvSpPr>
          <p:cNvPr id="43015" name="Text Box 7"/>
          <p:cNvSpPr txBox="1">
            <a:spLocks noChangeArrowheads="1"/>
          </p:cNvSpPr>
          <p:nvPr/>
        </p:nvSpPr>
        <p:spPr bwMode="auto">
          <a:xfrm>
            <a:off x="2714625" y="714375"/>
            <a:ext cx="7858125" cy="5494338"/>
          </a:xfrm>
          <a:prstGeom prst="rect">
            <a:avLst/>
          </a:prstGeom>
          <a:noFill/>
          <a:ln w="9525">
            <a:noFill/>
            <a:miter lim="800000"/>
            <a:headEnd/>
            <a:tailEnd/>
          </a:ln>
        </p:spPr>
        <p:txBody>
          <a:bodyPr>
            <a:spAutoFit/>
          </a:bodyPr>
          <a:lstStyle/>
          <a:p>
            <a:pPr algn="l">
              <a:spcBef>
                <a:spcPct val="50000"/>
              </a:spcBef>
              <a:defRPr/>
            </a:pPr>
            <a:endParaRPr lang="nl-NL" sz="1800" b="1" dirty="0">
              <a:solidFill>
                <a:srgbClr val="2C4274"/>
              </a:solidFill>
            </a:endParaRPr>
          </a:p>
          <a:p>
            <a:pPr algn="l">
              <a:spcBef>
                <a:spcPct val="50000"/>
              </a:spcBef>
              <a:defRPr/>
            </a:pPr>
            <a:endParaRPr lang="nl-NL" sz="1800" b="1" dirty="0">
              <a:solidFill>
                <a:srgbClr val="2C4274"/>
              </a:solidFill>
            </a:endParaRPr>
          </a:p>
          <a:p>
            <a:pPr algn="l">
              <a:spcBef>
                <a:spcPct val="50000"/>
              </a:spcBef>
              <a:defRPr/>
            </a:pPr>
            <a:r>
              <a:rPr lang="nl-NL" sz="2400" b="1" dirty="0" err="1">
                <a:solidFill>
                  <a:srgbClr val="2C4274"/>
                </a:solidFill>
              </a:rPr>
              <a:t>Actual</a:t>
            </a:r>
            <a:r>
              <a:rPr lang="nl-NL" sz="2400" b="1" dirty="0">
                <a:solidFill>
                  <a:srgbClr val="2C4274"/>
                </a:solidFill>
              </a:rPr>
              <a:t> </a:t>
            </a:r>
            <a:r>
              <a:rPr lang="nl-NL" sz="2400" b="1" dirty="0" err="1">
                <a:solidFill>
                  <a:srgbClr val="2C4274"/>
                </a:solidFill>
              </a:rPr>
              <a:t>developments</a:t>
            </a:r>
            <a:r>
              <a:rPr lang="nl-NL" sz="1800" b="1" dirty="0">
                <a:solidFill>
                  <a:srgbClr val="2C4274"/>
                </a:solidFill>
              </a:rPr>
              <a:t>:        </a:t>
            </a:r>
          </a:p>
          <a:p>
            <a:pPr algn="l">
              <a:spcBef>
                <a:spcPct val="50000"/>
              </a:spcBef>
              <a:defRPr/>
            </a:pPr>
            <a:endParaRPr lang="nl-NL" sz="1800" b="1" dirty="0">
              <a:solidFill>
                <a:srgbClr val="2C4274"/>
              </a:solidFill>
            </a:endParaRPr>
          </a:p>
          <a:p>
            <a:pPr marL="342900" indent="-342900" algn="l">
              <a:spcBef>
                <a:spcPct val="50000"/>
              </a:spcBef>
              <a:buFontTx/>
              <a:buAutoNum type="arabicPeriod"/>
              <a:defRPr/>
            </a:pPr>
            <a:r>
              <a:rPr lang="nl-NL" sz="1800" b="1" dirty="0">
                <a:solidFill>
                  <a:srgbClr val="2C4274"/>
                </a:solidFill>
              </a:rPr>
              <a:t>Focus </a:t>
            </a:r>
            <a:r>
              <a:rPr lang="nl-NL" sz="1800" b="1" dirty="0" err="1">
                <a:solidFill>
                  <a:srgbClr val="2C4274"/>
                </a:solidFill>
              </a:rPr>
              <a:t>on</a:t>
            </a:r>
            <a:r>
              <a:rPr lang="nl-NL" sz="1800" b="1" dirty="0">
                <a:solidFill>
                  <a:srgbClr val="2C4274"/>
                </a:solidFill>
              </a:rPr>
              <a:t> </a:t>
            </a:r>
            <a:r>
              <a:rPr lang="nl-NL" sz="1800" b="1" dirty="0" err="1">
                <a:solidFill>
                  <a:srgbClr val="2C4274"/>
                </a:solidFill>
              </a:rPr>
              <a:t>Key</a:t>
            </a:r>
            <a:r>
              <a:rPr lang="nl-NL" sz="1800" b="1" dirty="0">
                <a:solidFill>
                  <a:srgbClr val="2C4274"/>
                </a:solidFill>
              </a:rPr>
              <a:t> </a:t>
            </a:r>
            <a:r>
              <a:rPr lang="nl-NL" sz="1800" b="1" dirty="0" err="1">
                <a:solidFill>
                  <a:srgbClr val="2C4274"/>
                </a:solidFill>
              </a:rPr>
              <a:t>competences</a:t>
            </a:r>
            <a:endParaRPr lang="nl-NL" sz="1800" b="1" dirty="0">
              <a:solidFill>
                <a:srgbClr val="2C4274"/>
              </a:solidFill>
            </a:endParaRPr>
          </a:p>
          <a:p>
            <a:pPr marL="342900" indent="-342900" algn="l">
              <a:spcBef>
                <a:spcPct val="50000"/>
              </a:spcBef>
              <a:defRPr/>
            </a:pPr>
            <a:endParaRPr lang="nl-NL" sz="1800" b="1" dirty="0">
              <a:solidFill>
                <a:srgbClr val="2C4274"/>
              </a:solidFill>
            </a:endParaRPr>
          </a:p>
          <a:p>
            <a:pPr marL="342900" indent="-342900" algn="l">
              <a:spcBef>
                <a:spcPct val="50000"/>
              </a:spcBef>
              <a:buFontTx/>
              <a:buAutoNum type="arabicPeriod" startAt="2"/>
              <a:defRPr/>
            </a:pPr>
            <a:r>
              <a:rPr lang="nl-NL" sz="1800" b="1" dirty="0" err="1">
                <a:solidFill>
                  <a:srgbClr val="2C4274"/>
                </a:solidFill>
              </a:rPr>
              <a:t>Career</a:t>
            </a:r>
            <a:r>
              <a:rPr lang="nl-NL" sz="1800" b="1" dirty="0">
                <a:solidFill>
                  <a:srgbClr val="2C4274"/>
                </a:solidFill>
              </a:rPr>
              <a:t> </a:t>
            </a:r>
            <a:r>
              <a:rPr lang="nl-NL" sz="1800" b="1" dirty="0" err="1">
                <a:solidFill>
                  <a:srgbClr val="2C4274"/>
                </a:solidFill>
              </a:rPr>
              <a:t>guidance</a:t>
            </a:r>
            <a:r>
              <a:rPr lang="nl-NL" sz="1800" b="1" dirty="0">
                <a:solidFill>
                  <a:srgbClr val="2C4274"/>
                </a:solidFill>
              </a:rPr>
              <a:t>:  </a:t>
            </a:r>
            <a:r>
              <a:rPr lang="nl-NL" sz="1800" b="1" dirty="0" err="1">
                <a:solidFill>
                  <a:srgbClr val="2C4274"/>
                </a:solidFill>
              </a:rPr>
              <a:t>reducing</a:t>
            </a:r>
            <a:r>
              <a:rPr lang="nl-NL" sz="1800" b="1" dirty="0">
                <a:solidFill>
                  <a:srgbClr val="2C4274"/>
                </a:solidFill>
              </a:rPr>
              <a:t> </a:t>
            </a:r>
            <a:r>
              <a:rPr lang="nl-NL" sz="1800" b="1" dirty="0" err="1">
                <a:solidFill>
                  <a:srgbClr val="2C4274"/>
                </a:solidFill>
              </a:rPr>
              <a:t>ESL</a:t>
            </a:r>
            <a:endParaRPr lang="nl-NL" sz="1800" b="1" dirty="0">
              <a:solidFill>
                <a:srgbClr val="2C4274"/>
              </a:solidFill>
            </a:endParaRPr>
          </a:p>
          <a:p>
            <a:pPr marL="342900" indent="-342900" algn="l">
              <a:spcBef>
                <a:spcPct val="50000"/>
              </a:spcBef>
              <a:defRPr/>
            </a:pPr>
            <a:endParaRPr lang="nl-NL" sz="1800" b="1" dirty="0">
              <a:solidFill>
                <a:srgbClr val="2C4274"/>
              </a:solidFill>
            </a:endParaRPr>
          </a:p>
          <a:p>
            <a:pPr algn="l">
              <a:spcBef>
                <a:spcPct val="50000"/>
              </a:spcBef>
              <a:defRPr/>
            </a:pPr>
            <a:r>
              <a:rPr lang="nl-NL" sz="1800" b="1" dirty="0">
                <a:solidFill>
                  <a:srgbClr val="2C4274"/>
                </a:solidFill>
              </a:rPr>
              <a:t>3.   </a:t>
            </a:r>
            <a:r>
              <a:rPr lang="nl-NL" sz="1800" b="1" dirty="0" err="1">
                <a:solidFill>
                  <a:srgbClr val="2C4274"/>
                </a:solidFill>
              </a:rPr>
              <a:t>Redesign</a:t>
            </a:r>
            <a:r>
              <a:rPr lang="nl-NL" sz="1800" b="1" dirty="0">
                <a:solidFill>
                  <a:srgbClr val="2C4274"/>
                </a:solidFill>
              </a:rPr>
              <a:t>  practical training in VET </a:t>
            </a:r>
          </a:p>
          <a:p>
            <a:pPr algn="l">
              <a:spcBef>
                <a:spcPct val="50000"/>
              </a:spcBef>
              <a:defRPr/>
            </a:pPr>
            <a:endParaRPr lang="nl-NL" sz="1200" b="1" dirty="0">
              <a:solidFill>
                <a:srgbClr val="2C4274"/>
              </a:solidFill>
            </a:endParaRPr>
          </a:p>
          <a:p>
            <a:pPr algn="l">
              <a:spcBef>
                <a:spcPct val="50000"/>
              </a:spcBef>
              <a:defRPr/>
            </a:pPr>
            <a:endParaRPr lang="nl-NL" sz="1200" b="1" dirty="0">
              <a:solidFill>
                <a:srgbClr val="2C4274"/>
              </a:solidFill>
            </a:endParaRPr>
          </a:p>
          <a:p>
            <a:pPr algn="l">
              <a:spcBef>
                <a:spcPct val="50000"/>
              </a:spcBef>
              <a:defRPr/>
            </a:pPr>
            <a:endParaRPr lang="nl-NL" sz="1200" b="1" dirty="0">
              <a:solidFill>
                <a:srgbClr val="2C4274"/>
              </a:solidFill>
            </a:endParaRPr>
          </a:p>
          <a:p>
            <a:pPr algn="l">
              <a:spcBef>
                <a:spcPct val="50000"/>
              </a:spcBef>
              <a:defRPr/>
            </a:pPr>
            <a:endParaRPr lang="nl-NL" sz="1200" b="1" dirty="0">
              <a:solidFill>
                <a:srgbClr val="2C4274"/>
              </a:solidFill>
            </a:endParaRPr>
          </a:p>
          <a:p>
            <a:pPr algn="l">
              <a:spcBef>
                <a:spcPct val="50000"/>
              </a:spcBef>
              <a:defRPr/>
            </a:pPr>
            <a:endParaRPr lang="nl-NL" sz="1200" b="1" dirty="0">
              <a:solidFill>
                <a:srgbClr val="2C4274"/>
              </a:solidFill>
            </a:endParaRPr>
          </a:p>
          <a:p>
            <a:pPr algn="l">
              <a:spcBef>
                <a:spcPct val="50000"/>
              </a:spcBef>
              <a:defRPr/>
            </a:pPr>
            <a:endParaRPr lang="nl-NL" sz="1200" b="1" dirty="0">
              <a:solidFill>
                <a:srgbClr val="2C4274"/>
              </a:solidFill>
            </a:endParaRP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nl-NL" sz="1800" smtClean="0"/>
              <a:t>Dutch Educational System: VET </a:t>
            </a:r>
          </a:p>
        </p:txBody>
      </p:sp>
      <p:sp>
        <p:nvSpPr>
          <p:cNvPr id="8195" name="Rectangle 3"/>
          <p:cNvSpPr>
            <a:spLocks noChangeArrowheads="1"/>
          </p:cNvSpPr>
          <p:nvPr/>
        </p:nvSpPr>
        <p:spPr bwMode="auto">
          <a:xfrm>
            <a:off x="5292725" y="5876925"/>
            <a:ext cx="3024188" cy="431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nl-NL"/>
          </a:p>
        </p:txBody>
      </p:sp>
      <p:sp>
        <p:nvSpPr>
          <p:cNvPr id="8196" name="Text Box 4"/>
          <p:cNvSpPr txBox="1">
            <a:spLocks noChangeArrowheads="1"/>
          </p:cNvSpPr>
          <p:nvPr/>
        </p:nvSpPr>
        <p:spPr bwMode="auto">
          <a:xfrm>
            <a:off x="2843213" y="2205038"/>
            <a:ext cx="5400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0">
                <a:solidFill>
                  <a:schemeClr val="tx1"/>
                </a:solidFill>
                <a:latin typeface="Arial" charset="0"/>
              </a:defRPr>
            </a:lvl1pPr>
            <a:lvl2pPr marL="742950" indent="-285750" eaLnBrk="0" hangingPunct="0">
              <a:defRPr sz="8000">
                <a:solidFill>
                  <a:schemeClr val="tx1"/>
                </a:solidFill>
                <a:latin typeface="Arial" charset="0"/>
              </a:defRPr>
            </a:lvl2pPr>
            <a:lvl3pPr marL="1143000" indent="-228600" eaLnBrk="0" hangingPunct="0">
              <a:defRPr sz="8000">
                <a:solidFill>
                  <a:schemeClr val="tx1"/>
                </a:solidFill>
                <a:latin typeface="Arial" charset="0"/>
              </a:defRPr>
            </a:lvl3pPr>
            <a:lvl4pPr marL="1600200" indent="-228600" eaLnBrk="0" hangingPunct="0">
              <a:defRPr sz="8000">
                <a:solidFill>
                  <a:schemeClr val="tx1"/>
                </a:solidFill>
                <a:latin typeface="Arial" charset="0"/>
              </a:defRPr>
            </a:lvl4pPr>
            <a:lvl5pPr marL="2057400" indent="-228600" eaLnBrk="0" hangingPunct="0">
              <a:defRPr sz="8000">
                <a:solidFill>
                  <a:schemeClr val="tx1"/>
                </a:solidFill>
                <a:latin typeface="Arial" charset="0"/>
              </a:defRPr>
            </a:lvl5pPr>
            <a:lvl6pPr marL="2514600" indent="-228600" algn="ctr" eaLnBrk="0" fontAlgn="base" hangingPunct="0">
              <a:spcBef>
                <a:spcPct val="0"/>
              </a:spcBef>
              <a:spcAft>
                <a:spcPct val="0"/>
              </a:spcAft>
              <a:defRPr sz="8000">
                <a:solidFill>
                  <a:schemeClr val="tx1"/>
                </a:solidFill>
                <a:latin typeface="Arial" charset="0"/>
              </a:defRPr>
            </a:lvl6pPr>
            <a:lvl7pPr marL="2971800" indent="-228600" algn="ctr" eaLnBrk="0" fontAlgn="base" hangingPunct="0">
              <a:spcBef>
                <a:spcPct val="0"/>
              </a:spcBef>
              <a:spcAft>
                <a:spcPct val="0"/>
              </a:spcAft>
              <a:defRPr sz="8000">
                <a:solidFill>
                  <a:schemeClr val="tx1"/>
                </a:solidFill>
                <a:latin typeface="Arial" charset="0"/>
              </a:defRPr>
            </a:lvl7pPr>
            <a:lvl8pPr marL="3429000" indent="-228600" algn="ctr" eaLnBrk="0" fontAlgn="base" hangingPunct="0">
              <a:spcBef>
                <a:spcPct val="0"/>
              </a:spcBef>
              <a:spcAft>
                <a:spcPct val="0"/>
              </a:spcAft>
              <a:defRPr sz="8000">
                <a:solidFill>
                  <a:schemeClr val="tx1"/>
                </a:solidFill>
                <a:latin typeface="Arial" charset="0"/>
              </a:defRPr>
            </a:lvl8pPr>
            <a:lvl9pPr marL="3886200" indent="-228600" algn="ctr" eaLnBrk="0" fontAlgn="base" hangingPunct="0">
              <a:spcBef>
                <a:spcPct val="0"/>
              </a:spcBef>
              <a:spcAft>
                <a:spcPct val="0"/>
              </a:spcAft>
              <a:defRPr sz="8000">
                <a:solidFill>
                  <a:schemeClr val="tx1"/>
                </a:solidFill>
                <a:latin typeface="Arial" charset="0"/>
              </a:defRPr>
            </a:lvl9pPr>
          </a:lstStyle>
          <a:p>
            <a:pPr algn="l" eaLnBrk="1" hangingPunct="1">
              <a:spcBef>
                <a:spcPct val="50000"/>
              </a:spcBef>
            </a:pPr>
            <a:endParaRPr lang="nl-NL" sz="1600"/>
          </a:p>
        </p:txBody>
      </p:sp>
      <p:sp>
        <p:nvSpPr>
          <p:cNvPr id="8197" name="Text Box 5"/>
          <p:cNvSpPr txBox="1">
            <a:spLocks noChangeArrowheads="1"/>
          </p:cNvSpPr>
          <p:nvPr/>
        </p:nvSpPr>
        <p:spPr bwMode="auto">
          <a:xfrm>
            <a:off x="2682875" y="2392363"/>
            <a:ext cx="1041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0">
                <a:solidFill>
                  <a:schemeClr val="tx1"/>
                </a:solidFill>
                <a:latin typeface="Arial" charset="0"/>
              </a:defRPr>
            </a:lvl1pPr>
            <a:lvl2pPr marL="742950" indent="-285750" eaLnBrk="0" hangingPunct="0">
              <a:defRPr sz="8000">
                <a:solidFill>
                  <a:schemeClr val="tx1"/>
                </a:solidFill>
                <a:latin typeface="Arial" charset="0"/>
              </a:defRPr>
            </a:lvl2pPr>
            <a:lvl3pPr marL="1143000" indent="-228600" eaLnBrk="0" hangingPunct="0">
              <a:defRPr sz="8000">
                <a:solidFill>
                  <a:schemeClr val="tx1"/>
                </a:solidFill>
                <a:latin typeface="Arial" charset="0"/>
              </a:defRPr>
            </a:lvl3pPr>
            <a:lvl4pPr marL="1600200" indent="-228600" eaLnBrk="0" hangingPunct="0">
              <a:defRPr sz="8000">
                <a:solidFill>
                  <a:schemeClr val="tx1"/>
                </a:solidFill>
                <a:latin typeface="Arial" charset="0"/>
              </a:defRPr>
            </a:lvl4pPr>
            <a:lvl5pPr marL="2057400" indent="-228600" eaLnBrk="0" hangingPunct="0">
              <a:defRPr sz="8000">
                <a:solidFill>
                  <a:schemeClr val="tx1"/>
                </a:solidFill>
                <a:latin typeface="Arial" charset="0"/>
              </a:defRPr>
            </a:lvl5pPr>
            <a:lvl6pPr marL="2514600" indent="-228600" algn="ctr" eaLnBrk="0" fontAlgn="base" hangingPunct="0">
              <a:spcBef>
                <a:spcPct val="0"/>
              </a:spcBef>
              <a:spcAft>
                <a:spcPct val="0"/>
              </a:spcAft>
              <a:defRPr sz="8000">
                <a:solidFill>
                  <a:schemeClr val="tx1"/>
                </a:solidFill>
                <a:latin typeface="Arial" charset="0"/>
              </a:defRPr>
            </a:lvl6pPr>
            <a:lvl7pPr marL="2971800" indent="-228600" algn="ctr" eaLnBrk="0" fontAlgn="base" hangingPunct="0">
              <a:spcBef>
                <a:spcPct val="0"/>
              </a:spcBef>
              <a:spcAft>
                <a:spcPct val="0"/>
              </a:spcAft>
              <a:defRPr sz="8000">
                <a:solidFill>
                  <a:schemeClr val="tx1"/>
                </a:solidFill>
                <a:latin typeface="Arial" charset="0"/>
              </a:defRPr>
            </a:lvl7pPr>
            <a:lvl8pPr marL="3429000" indent="-228600" algn="ctr" eaLnBrk="0" fontAlgn="base" hangingPunct="0">
              <a:spcBef>
                <a:spcPct val="0"/>
              </a:spcBef>
              <a:spcAft>
                <a:spcPct val="0"/>
              </a:spcAft>
              <a:defRPr sz="8000">
                <a:solidFill>
                  <a:schemeClr val="tx1"/>
                </a:solidFill>
                <a:latin typeface="Arial" charset="0"/>
              </a:defRPr>
            </a:lvl8pPr>
            <a:lvl9pPr marL="3886200" indent="-228600" algn="ctr" eaLnBrk="0" fontAlgn="base" hangingPunct="0">
              <a:spcBef>
                <a:spcPct val="0"/>
              </a:spcBef>
              <a:spcAft>
                <a:spcPct val="0"/>
              </a:spcAft>
              <a:defRPr sz="8000">
                <a:solidFill>
                  <a:schemeClr val="tx1"/>
                </a:solidFill>
                <a:latin typeface="Arial" charset="0"/>
              </a:defRPr>
            </a:lvl9pPr>
          </a:lstStyle>
          <a:p>
            <a:pPr eaLnBrk="1" hangingPunct="1"/>
            <a:r>
              <a:rPr lang="nl-NL" sz="1600"/>
              <a:t>               </a:t>
            </a:r>
          </a:p>
        </p:txBody>
      </p:sp>
      <p:sp>
        <p:nvSpPr>
          <p:cNvPr id="8198" name="Text Box 6"/>
          <p:cNvSpPr txBox="1">
            <a:spLocks noChangeArrowheads="1"/>
          </p:cNvSpPr>
          <p:nvPr/>
        </p:nvSpPr>
        <p:spPr bwMode="auto">
          <a:xfrm>
            <a:off x="3203575" y="1557338"/>
            <a:ext cx="19446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0">
                <a:solidFill>
                  <a:schemeClr val="tx1"/>
                </a:solidFill>
                <a:latin typeface="Arial" charset="0"/>
              </a:defRPr>
            </a:lvl1pPr>
            <a:lvl2pPr marL="742950" indent="-285750" eaLnBrk="0" hangingPunct="0">
              <a:defRPr sz="8000">
                <a:solidFill>
                  <a:schemeClr val="tx1"/>
                </a:solidFill>
                <a:latin typeface="Arial" charset="0"/>
              </a:defRPr>
            </a:lvl2pPr>
            <a:lvl3pPr marL="1143000" indent="-228600" eaLnBrk="0" hangingPunct="0">
              <a:defRPr sz="8000">
                <a:solidFill>
                  <a:schemeClr val="tx1"/>
                </a:solidFill>
                <a:latin typeface="Arial" charset="0"/>
              </a:defRPr>
            </a:lvl3pPr>
            <a:lvl4pPr marL="1600200" indent="-228600" eaLnBrk="0" hangingPunct="0">
              <a:defRPr sz="8000">
                <a:solidFill>
                  <a:schemeClr val="tx1"/>
                </a:solidFill>
                <a:latin typeface="Arial" charset="0"/>
              </a:defRPr>
            </a:lvl4pPr>
            <a:lvl5pPr marL="2057400" indent="-228600" eaLnBrk="0" hangingPunct="0">
              <a:defRPr sz="8000">
                <a:solidFill>
                  <a:schemeClr val="tx1"/>
                </a:solidFill>
                <a:latin typeface="Arial" charset="0"/>
              </a:defRPr>
            </a:lvl5pPr>
            <a:lvl6pPr marL="2514600" indent="-228600" algn="ctr" eaLnBrk="0" fontAlgn="base" hangingPunct="0">
              <a:spcBef>
                <a:spcPct val="0"/>
              </a:spcBef>
              <a:spcAft>
                <a:spcPct val="0"/>
              </a:spcAft>
              <a:defRPr sz="8000">
                <a:solidFill>
                  <a:schemeClr val="tx1"/>
                </a:solidFill>
                <a:latin typeface="Arial" charset="0"/>
              </a:defRPr>
            </a:lvl6pPr>
            <a:lvl7pPr marL="2971800" indent="-228600" algn="ctr" eaLnBrk="0" fontAlgn="base" hangingPunct="0">
              <a:spcBef>
                <a:spcPct val="0"/>
              </a:spcBef>
              <a:spcAft>
                <a:spcPct val="0"/>
              </a:spcAft>
              <a:defRPr sz="8000">
                <a:solidFill>
                  <a:schemeClr val="tx1"/>
                </a:solidFill>
                <a:latin typeface="Arial" charset="0"/>
              </a:defRPr>
            </a:lvl7pPr>
            <a:lvl8pPr marL="3429000" indent="-228600" algn="ctr" eaLnBrk="0" fontAlgn="base" hangingPunct="0">
              <a:spcBef>
                <a:spcPct val="0"/>
              </a:spcBef>
              <a:spcAft>
                <a:spcPct val="0"/>
              </a:spcAft>
              <a:defRPr sz="8000">
                <a:solidFill>
                  <a:schemeClr val="tx1"/>
                </a:solidFill>
                <a:latin typeface="Arial" charset="0"/>
              </a:defRPr>
            </a:lvl8pPr>
            <a:lvl9pPr marL="3886200" indent="-228600" algn="ctr" eaLnBrk="0" fontAlgn="base" hangingPunct="0">
              <a:spcBef>
                <a:spcPct val="0"/>
              </a:spcBef>
              <a:spcAft>
                <a:spcPct val="0"/>
              </a:spcAft>
              <a:defRPr sz="8000">
                <a:solidFill>
                  <a:schemeClr val="tx1"/>
                </a:solidFill>
                <a:latin typeface="Arial" charset="0"/>
              </a:defRPr>
            </a:lvl9pPr>
          </a:lstStyle>
          <a:p>
            <a:pPr algn="l" eaLnBrk="1" hangingPunct="1">
              <a:spcBef>
                <a:spcPct val="50000"/>
              </a:spcBef>
            </a:pPr>
            <a:endParaRPr lang="nl-NL" sz="1600"/>
          </a:p>
        </p:txBody>
      </p:sp>
      <p:sp>
        <p:nvSpPr>
          <p:cNvPr id="8199" name="Text Box 7"/>
          <p:cNvSpPr txBox="1">
            <a:spLocks noChangeArrowheads="1"/>
          </p:cNvSpPr>
          <p:nvPr/>
        </p:nvSpPr>
        <p:spPr bwMode="auto">
          <a:xfrm>
            <a:off x="1285875" y="285750"/>
            <a:ext cx="7858125" cy="789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0">
                <a:solidFill>
                  <a:schemeClr val="tx1"/>
                </a:solidFill>
                <a:latin typeface="Arial" charset="0"/>
              </a:defRPr>
            </a:lvl1pPr>
            <a:lvl2pPr marL="742950" indent="-285750" eaLnBrk="0" hangingPunct="0">
              <a:defRPr sz="8000">
                <a:solidFill>
                  <a:schemeClr val="tx1"/>
                </a:solidFill>
                <a:latin typeface="Arial" charset="0"/>
              </a:defRPr>
            </a:lvl2pPr>
            <a:lvl3pPr marL="1143000" indent="-228600" eaLnBrk="0" hangingPunct="0">
              <a:defRPr sz="8000">
                <a:solidFill>
                  <a:schemeClr val="tx1"/>
                </a:solidFill>
                <a:latin typeface="Arial" charset="0"/>
              </a:defRPr>
            </a:lvl3pPr>
            <a:lvl4pPr marL="1600200" indent="-228600" eaLnBrk="0" hangingPunct="0">
              <a:defRPr sz="8000">
                <a:solidFill>
                  <a:schemeClr val="tx1"/>
                </a:solidFill>
                <a:latin typeface="Arial" charset="0"/>
              </a:defRPr>
            </a:lvl4pPr>
            <a:lvl5pPr marL="2057400" indent="-228600" eaLnBrk="0" hangingPunct="0">
              <a:defRPr sz="8000">
                <a:solidFill>
                  <a:schemeClr val="tx1"/>
                </a:solidFill>
                <a:latin typeface="Arial" charset="0"/>
              </a:defRPr>
            </a:lvl5pPr>
            <a:lvl6pPr marL="2514600" indent="-228600" algn="ctr" eaLnBrk="0" fontAlgn="base" hangingPunct="0">
              <a:spcBef>
                <a:spcPct val="0"/>
              </a:spcBef>
              <a:spcAft>
                <a:spcPct val="0"/>
              </a:spcAft>
              <a:defRPr sz="8000">
                <a:solidFill>
                  <a:schemeClr val="tx1"/>
                </a:solidFill>
                <a:latin typeface="Arial" charset="0"/>
              </a:defRPr>
            </a:lvl6pPr>
            <a:lvl7pPr marL="2971800" indent="-228600" algn="ctr" eaLnBrk="0" fontAlgn="base" hangingPunct="0">
              <a:spcBef>
                <a:spcPct val="0"/>
              </a:spcBef>
              <a:spcAft>
                <a:spcPct val="0"/>
              </a:spcAft>
              <a:defRPr sz="8000">
                <a:solidFill>
                  <a:schemeClr val="tx1"/>
                </a:solidFill>
                <a:latin typeface="Arial" charset="0"/>
              </a:defRPr>
            </a:lvl7pPr>
            <a:lvl8pPr marL="3429000" indent="-228600" algn="ctr" eaLnBrk="0" fontAlgn="base" hangingPunct="0">
              <a:spcBef>
                <a:spcPct val="0"/>
              </a:spcBef>
              <a:spcAft>
                <a:spcPct val="0"/>
              </a:spcAft>
              <a:defRPr sz="8000">
                <a:solidFill>
                  <a:schemeClr val="tx1"/>
                </a:solidFill>
                <a:latin typeface="Arial" charset="0"/>
              </a:defRPr>
            </a:lvl8pPr>
            <a:lvl9pPr marL="3886200" indent="-228600" algn="ctr" eaLnBrk="0" fontAlgn="base" hangingPunct="0">
              <a:spcBef>
                <a:spcPct val="0"/>
              </a:spcBef>
              <a:spcAft>
                <a:spcPct val="0"/>
              </a:spcAft>
              <a:defRPr sz="8000">
                <a:solidFill>
                  <a:schemeClr val="tx1"/>
                </a:solidFill>
                <a:latin typeface="Arial" charset="0"/>
              </a:defRPr>
            </a:lvl9pPr>
          </a:lstStyle>
          <a:p>
            <a:pPr algn="l" eaLnBrk="1" hangingPunct="1">
              <a:spcBef>
                <a:spcPct val="50000"/>
              </a:spcBef>
            </a:pPr>
            <a:endParaRPr lang="nl-NL" sz="1800" b="1">
              <a:solidFill>
                <a:srgbClr val="2C4274"/>
              </a:solidFill>
            </a:endParaRPr>
          </a:p>
          <a:p>
            <a:pPr algn="l" eaLnBrk="1" hangingPunct="1">
              <a:spcBef>
                <a:spcPct val="50000"/>
              </a:spcBef>
            </a:pPr>
            <a:endParaRPr lang="nl-NL" sz="1800" b="1">
              <a:solidFill>
                <a:srgbClr val="2C4274"/>
              </a:solidFill>
            </a:endParaRPr>
          </a:p>
          <a:p>
            <a:pPr algn="l" eaLnBrk="1" hangingPunct="1">
              <a:spcBef>
                <a:spcPct val="50000"/>
              </a:spcBef>
            </a:pPr>
            <a:r>
              <a:rPr lang="nl-NL" sz="2400" b="1">
                <a:solidFill>
                  <a:srgbClr val="2C4274"/>
                </a:solidFill>
              </a:rPr>
              <a:t>Actual developments</a:t>
            </a:r>
            <a:r>
              <a:rPr lang="nl-NL" sz="1800" b="1">
                <a:solidFill>
                  <a:srgbClr val="2C4274"/>
                </a:solidFill>
              </a:rPr>
              <a:t>:       </a:t>
            </a:r>
          </a:p>
          <a:p>
            <a:pPr algn="l" eaLnBrk="1" hangingPunct="1">
              <a:spcBef>
                <a:spcPct val="50000"/>
              </a:spcBef>
            </a:pPr>
            <a:r>
              <a:rPr lang="nl-NL" sz="1800" b="1">
                <a:solidFill>
                  <a:srgbClr val="2C4274"/>
                </a:solidFill>
              </a:rPr>
              <a:t> </a:t>
            </a:r>
          </a:p>
          <a:p>
            <a:pPr algn="l" eaLnBrk="1" hangingPunct="1">
              <a:spcBef>
                <a:spcPct val="50000"/>
              </a:spcBef>
            </a:pPr>
            <a:r>
              <a:rPr lang="nl-NL" sz="1800" b="1">
                <a:solidFill>
                  <a:srgbClr val="2C4274"/>
                </a:solidFill>
              </a:rPr>
              <a:t>4.	introduction of  Competence-Based Learning: 2010</a:t>
            </a:r>
          </a:p>
          <a:p>
            <a:pPr algn="l" eaLnBrk="1" hangingPunct="1">
              <a:spcBef>
                <a:spcPct val="50000"/>
              </a:spcBef>
            </a:pPr>
            <a:r>
              <a:rPr lang="nl-NL" sz="1800" b="1">
                <a:solidFill>
                  <a:srgbClr val="2C4274"/>
                </a:solidFill>
              </a:rPr>
              <a:t>        	new (qualifications)structure – documents</a:t>
            </a:r>
          </a:p>
          <a:p>
            <a:pPr algn="l" eaLnBrk="1" hangingPunct="1">
              <a:spcBef>
                <a:spcPct val="50000"/>
              </a:spcBef>
            </a:pPr>
            <a:r>
              <a:rPr lang="nl-NL" sz="2400" b="1">
                <a:solidFill>
                  <a:srgbClr val="2C4274"/>
                </a:solidFill>
              </a:rPr>
              <a:t>      </a:t>
            </a:r>
          </a:p>
          <a:p>
            <a:pPr algn="l" eaLnBrk="1" hangingPunct="1">
              <a:spcBef>
                <a:spcPct val="50000"/>
              </a:spcBef>
            </a:pPr>
            <a:r>
              <a:rPr lang="nl-NL" sz="2400" b="1">
                <a:solidFill>
                  <a:srgbClr val="2C4274"/>
                </a:solidFill>
              </a:rPr>
              <a:t>        also: new didactic approach:  Het nieuwe leren</a:t>
            </a:r>
          </a:p>
          <a:p>
            <a:pPr algn="l" eaLnBrk="1" hangingPunct="1">
              <a:spcBef>
                <a:spcPct val="50000"/>
              </a:spcBef>
            </a:pPr>
            <a:r>
              <a:rPr lang="nl-NL" sz="2400" b="1">
                <a:solidFill>
                  <a:srgbClr val="2C4274"/>
                </a:solidFill>
              </a:rPr>
              <a:t>   	</a:t>
            </a:r>
            <a:r>
              <a:rPr lang="nl-NL" sz="1800" b="1">
                <a:solidFill>
                  <a:srgbClr val="2C4274"/>
                </a:solidFill>
              </a:rPr>
              <a:t>- 	students: more self responsible</a:t>
            </a:r>
          </a:p>
          <a:p>
            <a:pPr algn="l" eaLnBrk="1" hangingPunct="1">
              <a:spcBef>
                <a:spcPct val="50000"/>
              </a:spcBef>
            </a:pPr>
            <a:r>
              <a:rPr lang="nl-NL" sz="1800" b="1">
                <a:solidFill>
                  <a:srgbClr val="2C4274"/>
                </a:solidFill>
              </a:rPr>
              <a:t>	-	teachers: not giving  but helping to find answers</a:t>
            </a:r>
          </a:p>
          <a:p>
            <a:pPr algn="l" eaLnBrk="1" hangingPunct="1">
              <a:spcBef>
                <a:spcPct val="50000"/>
              </a:spcBef>
            </a:pPr>
            <a:r>
              <a:rPr lang="nl-NL" sz="1800" b="1">
                <a:solidFill>
                  <a:srgbClr val="2C4274"/>
                </a:solidFill>
              </a:rPr>
              <a:t>	</a:t>
            </a:r>
          </a:p>
          <a:p>
            <a:pPr algn="l" eaLnBrk="1" hangingPunct="1">
              <a:spcBef>
                <a:spcPct val="50000"/>
              </a:spcBef>
            </a:pPr>
            <a:r>
              <a:rPr lang="nl-NL" sz="1800" b="1">
                <a:solidFill>
                  <a:srgbClr val="2C4274"/>
                </a:solidFill>
              </a:rPr>
              <a:t>   	proces of learning for students and teachers</a:t>
            </a:r>
          </a:p>
          <a:p>
            <a:pPr algn="l" eaLnBrk="1" hangingPunct="1">
              <a:spcBef>
                <a:spcPct val="50000"/>
              </a:spcBef>
            </a:pPr>
            <a:r>
              <a:rPr lang="nl-NL" sz="3200" b="1">
                <a:solidFill>
                  <a:srgbClr val="2C4274"/>
                </a:solidFill>
              </a:rPr>
              <a:t>The struggle  of the next generation </a:t>
            </a:r>
          </a:p>
          <a:p>
            <a:pPr algn="l" eaLnBrk="1" hangingPunct="1">
              <a:spcBef>
                <a:spcPct val="50000"/>
              </a:spcBef>
            </a:pPr>
            <a:endParaRPr lang="nl-NL" sz="1200" b="1">
              <a:solidFill>
                <a:srgbClr val="2C4274"/>
              </a:solidFill>
            </a:endParaRPr>
          </a:p>
          <a:p>
            <a:pPr algn="l" eaLnBrk="1" hangingPunct="1">
              <a:spcBef>
                <a:spcPct val="50000"/>
              </a:spcBef>
            </a:pPr>
            <a:endParaRPr lang="nl-NL" sz="1200" b="1">
              <a:solidFill>
                <a:srgbClr val="2C4274"/>
              </a:solidFill>
            </a:endParaRPr>
          </a:p>
          <a:p>
            <a:pPr algn="l" eaLnBrk="1" hangingPunct="1">
              <a:spcBef>
                <a:spcPct val="50000"/>
              </a:spcBef>
            </a:pPr>
            <a:endParaRPr lang="nl-NL" sz="1200" b="1">
              <a:solidFill>
                <a:srgbClr val="2C4274"/>
              </a:solidFill>
            </a:endParaRPr>
          </a:p>
          <a:p>
            <a:pPr algn="l" eaLnBrk="1" hangingPunct="1">
              <a:spcBef>
                <a:spcPct val="50000"/>
              </a:spcBef>
            </a:pPr>
            <a:endParaRPr lang="nl-NL" sz="1200" b="1">
              <a:solidFill>
                <a:srgbClr val="2C4274"/>
              </a:solidFill>
            </a:endParaRPr>
          </a:p>
          <a:p>
            <a:pPr algn="l" eaLnBrk="1" hangingPunct="1">
              <a:spcBef>
                <a:spcPct val="50000"/>
              </a:spcBef>
            </a:pPr>
            <a:endParaRPr lang="nl-NL" sz="1200" b="1">
              <a:solidFill>
                <a:srgbClr val="2C4274"/>
              </a:solidFill>
            </a:endParaRPr>
          </a:p>
          <a:p>
            <a:pPr algn="l" eaLnBrk="1" hangingPunct="1">
              <a:spcBef>
                <a:spcPct val="50000"/>
              </a:spcBef>
            </a:pPr>
            <a:endParaRPr lang="nl-NL" sz="1200" b="1">
              <a:solidFill>
                <a:srgbClr val="2C4274"/>
              </a:solidFill>
            </a:endParaRP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50825" y="692150"/>
            <a:ext cx="8686800" cy="609600"/>
          </a:xfrm>
        </p:spPr>
        <p:txBody>
          <a:bodyPr/>
          <a:lstStyle/>
          <a:p>
            <a:pPr eaLnBrk="1" hangingPunct="1"/>
            <a:r>
              <a:rPr lang="nl-NL" smtClean="0"/>
              <a:t>Contents</a:t>
            </a:r>
          </a:p>
        </p:txBody>
      </p:sp>
      <p:sp>
        <p:nvSpPr>
          <p:cNvPr id="9219" name="Text Box 3"/>
          <p:cNvSpPr txBox="1">
            <a:spLocks noChangeArrowheads="1"/>
          </p:cNvSpPr>
          <p:nvPr/>
        </p:nvSpPr>
        <p:spPr bwMode="auto">
          <a:xfrm>
            <a:off x="2987675" y="1412875"/>
            <a:ext cx="6588125" cy="466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0">
                <a:solidFill>
                  <a:schemeClr val="tx1"/>
                </a:solidFill>
                <a:latin typeface="Arial" charset="0"/>
              </a:defRPr>
            </a:lvl1pPr>
            <a:lvl2pPr marL="742950" indent="-285750" eaLnBrk="0" hangingPunct="0">
              <a:defRPr sz="8000">
                <a:solidFill>
                  <a:schemeClr val="tx1"/>
                </a:solidFill>
                <a:latin typeface="Arial" charset="0"/>
              </a:defRPr>
            </a:lvl2pPr>
            <a:lvl3pPr marL="1143000" indent="-228600" eaLnBrk="0" hangingPunct="0">
              <a:defRPr sz="8000">
                <a:solidFill>
                  <a:schemeClr val="tx1"/>
                </a:solidFill>
                <a:latin typeface="Arial" charset="0"/>
              </a:defRPr>
            </a:lvl3pPr>
            <a:lvl4pPr marL="1600200" indent="-228600" eaLnBrk="0" hangingPunct="0">
              <a:defRPr sz="8000">
                <a:solidFill>
                  <a:schemeClr val="tx1"/>
                </a:solidFill>
                <a:latin typeface="Arial" charset="0"/>
              </a:defRPr>
            </a:lvl4pPr>
            <a:lvl5pPr marL="2057400" indent="-228600" eaLnBrk="0" hangingPunct="0">
              <a:defRPr sz="8000">
                <a:solidFill>
                  <a:schemeClr val="tx1"/>
                </a:solidFill>
                <a:latin typeface="Arial" charset="0"/>
              </a:defRPr>
            </a:lvl5pPr>
            <a:lvl6pPr marL="2514600" indent="-228600" algn="ctr" eaLnBrk="0" fontAlgn="base" hangingPunct="0">
              <a:spcBef>
                <a:spcPct val="0"/>
              </a:spcBef>
              <a:spcAft>
                <a:spcPct val="0"/>
              </a:spcAft>
              <a:defRPr sz="8000">
                <a:solidFill>
                  <a:schemeClr val="tx1"/>
                </a:solidFill>
                <a:latin typeface="Arial" charset="0"/>
              </a:defRPr>
            </a:lvl6pPr>
            <a:lvl7pPr marL="2971800" indent="-228600" algn="ctr" eaLnBrk="0" fontAlgn="base" hangingPunct="0">
              <a:spcBef>
                <a:spcPct val="0"/>
              </a:spcBef>
              <a:spcAft>
                <a:spcPct val="0"/>
              </a:spcAft>
              <a:defRPr sz="8000">
                <a:solidFill>
                  <a:schemeClr val="tx1"/>
                </a:solidFill>
                <a:latin typeface="Arial" charset="0"/>
              </a:defRPr>
            </a:lvl7pPr>
            <a:lvl8pPr marL="3429000" indent="-228600" algn="ctr" eaLnBrk="0" fontAlgn="base" hangingPunct="0">
              <a:spcBef>
                <a:spcPct val="0"/>
              </a:spcBef>
              <a:spcAft>
                <a:spcPct val="0"/>
              </a:spcAft>
              <a:defRPr sz="8000">
                <a:solidFill>
                  <a:schemeClr val="tx1"/>
                </a:solidFill>
                <a:latin typeface="Arial" charset="0"/>
              </a:defRPr>
            </a:lvl8pPr>
            <a:lvl9pPr marL="3886200" indent="-228600" algn="ctr" eaLnBrk="0" fontAlgn="base" hangingPunct="0">
              <a:spcBef>
                <a:spcPct val="0"/>
              </a:spcBef>
              <a:spcAft>
                <a:spcPct val="0"/>
              </a:spcAft>
              <a:defRPr sz="8000">
                <a:solidFill>
                  <a:schemeClr val="tx1"/>
                </a:solidFill>
                <a:latin typeface="Arial" charset="0"/>
              </a:defRPr>
            </a:lvl9pPr>
          </a:lstStyle>
          <a:p>
            <a:pPr algn="l" eaLnBrk="1" hangingPunct="1">
              <a:spcBef>
                <a:spcPct val="50000"/>
              </a:spcBef>
            </a:pPr>
            <a:endParaRPr lang="nl-NL" sz="1800" b="1">
              <a:solidFill>
                <a:srgbClr val="435583"/>
              </a:solidFill>
            </a:endParaRPr>
          </a:p>
          <a:p>
            <a:pPr algn="l" eaLnBrk="1" hangingPunct="1">
              <a:spcBef>
                <a:spcPct val="50000"/>
              </a:spcBef>
            </a:pPr>
            <a:endParaRPr lang="nl-NL" sz="1800" b="1">
              <a:solidFill>
                <a:srgbClr val="435583"/>
              </a:solidFill>
            </a:endParaRPr>
          </a:p>
          <a:p>
            <a:pPr algn="l" eaLnBrk="1" hangingPunct="1">
              <a:spcBef>
                <a:spcPct val="50000"/>
              </a:spcBef>
            </a:pPr>
            <a:r>
              <a:rPr lang="nl-NL" sz="3200" b="1">
                <a:solidFill>
                  <a:srgbClr val="435583"/>
                </a:solidFill>
              </a:rPr>
              <a:t>Dutch Educational System</a:t>
            </a:r>
          </a:p>
          <a:p>
            <a:pPr algn="l" eaLnBrk="1" hangingPunct="1">
              <a:spcBef>
                <a:spcPct val="50000"/>
              </a:spcBef>
            </a:pPr>
            <a:endParaRPr lang="nl-NL" sz="3200" b="1">
              <a:solidFill>
                <a:srgbClr val="435583"/>
              </a:solidFill>
            </a:endParaRPr>
          </a:p>
          <a:p>
            <a:pPr algn="l" eaLnBrk="1" hangingPunct="1">
              <a:spcBef>
                <a:spcPct val="50000"/>
              </a:spcBef>
            </a:pPr>
            <a:endParaRPr lang="nl-NL" sz="3200" b="1">
              <a:solidFill>
                <a:srgbClr val="435583"/>
              </a:solidFill>
            </a:endParaRPr>
          </a:p>
          <a:p>
            <a:pPr algn="l" eaLnBrk="1" hangingPunct="1">
              <a:spcBef>
                <a:spcPct val="50000"/>
              </a:spcBef>
            </a:pPr>
            <a:endParaRPr lang="nl-NL" sz="1800" b="1">
              <a:solidFill>
                <a:srgbClr val="435583"/>
              </a:solidFill>
            </a:endParaRPr>
          </a:p>
          <a:p>
            <a:pPr algn="l" eaLnBrk="1" hangingPunct="1">
              <a:spcBef>
                <a:spcPct val="50000"/>
              </a:spcBef>
            </a:pPr>
            <a:endParaRPr lang="nl-NL" sz="1800" b="1">
              <a:solidFill>
                <a:srgbClr val="435583"/>
              </a:solidFill>
            </a:endParaRPr>
          </a:p>
          <a:p>
            <a:pPr algn="l" eaLnBrk="1" hangingPunct="1">
              <a:spcBef>
                <a:spcPct val="50000"/>
              </a:spcBef>
            </a:pPr>
            <a:endParaRPr lang="nl-NL" sz="1800" b="1">
              <a:solidFill>
                <a:srgbClr val="435583"/>
              </a:solidFill>
            </a:endParaRPr>
          </a:p>
          <a:p>
            <a:pPr algn="l" eaLnBrk="1" hangingPunct="1">
              <a:spcBef>
                <a:spcPct val="50000"/>
              </a:spcBef>
            </a:pPr>
            <a:endParaRPr lang="nl-NL" sz="1800" b="1">
              <a:solidFill>
                <a:srgbClr val="435583"/>
              </a:solidFill>
            </a:endParaRPr>
          </a:p>
        </p:txBody>
      </p:sp>
      <p:sp>
        <p:nvSpPr>
          <p:cNvPr id="9220" name="Rechthoek 3"/>
          <p:cNvSpPr>
            <a:spLocks noChangeArrowheads="1"/>
          </p:cNvSpPr>
          <p:nvPr/>
        </p:nvSpPr>
        <p:spPr bwMode="auto">
          <a:xfrm>
            <a:off x="2987675" y="3500438"/>
            <a:ext cx="45720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ct val="50000"/>
              </a:spcBef>
            </a:pPr>
            <a:r>
              <a:rPr lang="nl-NL" sz="3200" b="1">
                <a:solidFill>
                  <a:srgbClr val="435583"/>
                </a:solidFill>
              </a:rPr>
              <a:t>The VET System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utch educational system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p:cNvSpPr>
            <a:spLocks noChangeArrowheads="1"/>
          </p:cNvSpPr>
          <p:nvPr/>
        </p:nvSpPr>
        <p:spPr bwMode="auto">
          <a:xfrm>
            <a:off x="5292725" y="5876925"/>
            <a:ext cx="3024188" cy="431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nl-NL"/>
          </a:p>
        </p:txBody>
      </p:sp>
      <p:sp>
        <p:nvSpPr>
          <p:cNvPr id="13316" name="Rectangle 4"/>
          <p:cNvSpPr>
            <a:spLocks noChangeArrowheads="1"/>
          </p:cNvSpPr>
          <p:nvPr/>
        </p:nvSpPr>
        <p:spPr bwMode="auto">
          <a:xfrm>
            <a:off x="3419475" y="4292600"/>
            <a:ext cx="4105275" cy="720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nl-NL"/>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dutch educational system 5 (vet fie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p:cNvSpPr>
            <a:spLocks noChangeArrowheads="1"/>
          </p:cNvSpPr>
          <p:nvPr/>
        </p:nvSpPr>
        <p:spPr bwMode="auto">
          <a:xfrm>
            <a:off x="2743200" y="4267200"/>
            <a:ext cx="442118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pPr>
            <a:r>
              <a:rPr lang="nl-NL" sz="2000" b="1">
                <a:solidFill>
                  <a:srgbClr val="2C4274"/>
                </a:solidFill>
              </a:rPr>
              <a:t>Vocational Education &amp; Training and Adult Education </a:t>
            </a:r>
          </a:p>
          <a:p>
            <a:pPr marL="342900" indent="-342900" algn="l">
              <a:spcBef>
                <a:spcPct val="20000"/>
              </a:spcBef>
            </a:pPr>
            <a:r>
              <a:rPr lang="nl-NL" sz="2000" b="1">
                <a:solidFill>
                  <a:srgbClr val="2C4274"/>
                </a:solidFill>
              </a:rPr>
              <a:t>(abbreviated to VET).</a:t>
            </a:r>
          </a:p>
          <a:p>
            <a:pPr marL="342900" indent="-342900" algn="l">
              <a:spcBef>
                <a:spcPct val="20000"/>
              </a:spcBef>
            </a:pPr>
            <a:r>
              <a:rPr lang="nl-NL" sz="2000" b="1" i="1">
                <a:solidFill>
                  <a:srgbClr val="2C4274"/>
                </a:solidFill>
              </a:rPr>
              <a:t>(BVE in Dutch)</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andaardpresentatie roc van twente">
  <a:themeElements>
    <a:clrScheme name="standaardpresentatie roc van twen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ardpresentatie roc van twent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nl-NL" sz="8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nl-NL" sz="8000" b="0" i="0" u="none" strike="noStrike" cap="none" normalizeH="0" baseline="0" smtClean="0">
            <a:ln>
              <a:noFill/>
            </a:ln>
            <a:solidFill>
              <a:schemeClr val="tx1"/>
            </a:solidFill>
            <a:effectLst/>
            <a:latin typeface="Arial" charset="0"/>
          </a:defRPr>
        </a:defPPr>
      </a:lstStyle>
    </a:lnDef>
  </a:objectDefaults>
  <a:extraClrSchemeLst>
    <a:extraClrScheme>
      <a:clrScheme name="standaardpresentatie roc van twen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ardpresentatie roc van twen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ardpresentatie roc van twen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ardpresentatie roc van twen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ardpresentatie roc van twen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ardpresentatie roc van twen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ardpresentatie roc van twen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P:\BECOMMAR\Gehele Beleidsterrein\HUISSTIJL ROCVT\ppt rocvt\standaardpresentatie roc van twente.pot</Template>
  <TotalTime>1591</TotalTime>
  <Words>2186</Words>
  <Application>Microsoft Office PowerPoint</Application>
  <PresentationFormat>Diavoorstelling (4:3)</PresentationFormat>
  <Paragraphs>207</Paragraphs>
  <Slides>20</Slides>
  <Notes>8</Notes>
  <HiddenSlides>0</HiddenSlides>
  <MMClips>0</MMClips>
  <ScaleCrop>false</ScaleCrop>
  <HeadingPairs>
    <vt:vector size="6" baseType="variant">
      <vt:variant>
        <vt:lpstr>Thema</vt:lpstr>
      </vt:variant>
      <vt:variant>
        <vt:i4>1</vt:i4>
      </vt:variant>
      <vt:variant>
        <vt:lpstr>Ingesloten OLE-bronprogramma's</vt:lpstr>
      </vt:variant>
      <vt:variant>
        <vt:i4>1</vt:i4>
      </vt:variant>
      <vt:variant>
        <vt:lpstr>Diatitels</vt:lpstr>
      </vt:variant>
      <vt:variant>
        <vt:i4>20</vt:i4>
      </vt:variant>
    </vt:vector>
  </HeadingPairs>
  <TitlesOfParts>
    <vt:vector size="22" baseType="lpstr">
      <vt:lpstr>standaardpresentatie roc van twente</vt:lpstr>
      <vt:lpstr>Grafiek</vt:lpstr>
      <vt:lpstr>  Bert Imminga  Member of the Board AOb until 1-8-2014 Policy advisor ROC van Twente  0031 – 6 12276481  bimminga@rocvantwente.nl</vt:lpstr>
      <vt:lpstr>  where would we be  … </vt:lpstr>
      <vt:lpstr>The Netherlands</vt:lpstr>
      <vt:lpstr>Figures and Facts  </vt:lpstr>
      <vt:lpstr>Dutch Educational System: VET </vt:lpstr>
      <vt:lpstr>Dutch Educational System: VET </vt:lpstr>
      <vt:lpstr>Contents</vt:lpstr>
      <vt:lpstr>PowerPoint-presentatie</vt:lpstr>
      <vt:lpstr>PowerPoint-presentatie</vt:lpstr>
      <vt:lpstr>Qualificationstructure: Levels of qualification </vt:lpstr>
      <vt:lpstr>Levels of qualification </vt:lpstr>
      <vt:lpstr>Levels of qualification </vt:lpstr>
      <vt:lpstr>Levels of qualification </vt:lpstr>
      <vt:lpstr>The VET Sector in the Netherlands</vt:lpstr>
      <vt:lpstr>PowerPoint-presentatie</vt:lpstr>
      <vt:lpstr>Participation in VET</vt:lpstr>
      <vt:lpstr>Participation in VET levels </vt:lpstr>
      <vt:lpstr>Male-Female participation</vt:lpstr>
      <vt:lpstr>Educational output  </vt:lpstr>
      <vt:lpstr>Finance </vt:lpstr>
    </vt:vector>
  </TitlesOfParts>
  <Company>ROC Oost-Nederland UEE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Willem Habers</dc:creator>
  <cp:lastModifiedBy>Bia02</cp:lastModifiedBy>
  <cp:revision>100</cp:revision>
  <cp:lastPrinted>2014-12-09T15:58:47Z</cp:lastPrinted>
  <dcterms:created xsi:type="dcterms:W3CDTF">2003-02-13T14:24:30Z</dcterms:created>
  <dcterms:modified xsi:type="dcterms:W3CDTF">2014-12-09T16:14:47Z</dcterms:modified>
</cp:coreProperties>
</file>